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68" r:id="rId3"/>
    <p:sldId id="274" r:id="rId4"/>
    <p:sldId id="277" r:id="rId5"/>
    <p:sldId id="278" r:id="rId6"/>
    <p:sldId id="264" r:id="rId7"/>
    <p:sldId id="257" r:id="rId8"/>
    <p:sldId id="270" r:id="rId9"/>
    <p:sldId id="273" r:id="rId10"/>
    <p:sldId id="272" r:id="rId11"/>
    <p:sldId id="275" r:id="rId12"/>
    <p:sldId id="269" r:id="rId13"/>
  </p:sldIdLst>
  <p:sldSz cx="9144000" cy="6858000" type="screen4x3"/>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5759"/>
    <a:srgbClr val="EF3652"/>
    <a:srgbClr val="437090"/>
    <a:srgbClr val="FD6552"/>
    <a:srgbClr val="C541C7"/>
    <a:srgbClr val="DC563F"/>
    <a:srgbClr val="23614C"/>
    <a:srgbClr val="D6AC80"/>
    <a:srgbClr val="DDB58B"/>
    <a:srgbClr val="5642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00" autoAdjust="0"/>
    <p:restoredTop sz="96046" autoAdjust="0"/>
  </p:normalViewPr>
  <p:slideViewPr>
    <p:cSldViewPr snapToGrid="0" showGuides="1">
      <p:cViewPr varScale="1">
        <p:scale>
          <a:sx n="103" d="100"/>
          <a:sy n="103" d="100"/>
        </p:scale>
        <p:origin x="1072" y="56"/>
      </p:cViewPr>
      <p:guideLst>
        <p:guide orient="horz" pos="2160"/>
        <p:guide pos="2897"/>
      </p:guideLst>
    </p:cSldViewPr>
  </p:slideViewPr>
  <p:notesTextViewPr>
    <p:cViewPr>
      <p:scale>
        <a:sx n="1" d="1"/>
        <a:sy n="1" d="1"/>
      </p:scale>
      <p:origin x="0" y="0"/>
    </p:cViewPr>
  </p:notesTextViewPr>
  <p:notesViewPr>
    <p:cSldViewPr snapToGrid="0">
      <p:cViewPr varScale="1">
        <p:scale>
          <a:sx n="77" d="100"/>
          <a:sy n="77" d="100"/>
        </p:scale>
        <p:origin x="397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F188267D-1B36-441A-8726-EF45E4869B1C}" type="datetimeFigureOut">
              <a:rPr lang="en-GB" smtClean="0"/>
              <a:t>02/01/2025</a:t>
            </a:fld>
            <a:endParaRPr lang="en-GB" dirty="0"/>
          </a:p>
        </p:txBody>
      </p:sp>
      <p:sp>
        <p:nvSpPr>
          <p:cNvPr id="4" name="Slide Image Placeholder 3"/>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6145C223-62F5-416E-A1B6-7937F1A53F14}" type="slidenum">
              <a:rPr lang="en-GB" smtClean="0"/>
              <a:t>‹#›</a:t>
            </a:fld>
            <a:endParaRPr lang="en-GB" dirty="0"/>
          </a:p>
        </p:txBody>
      </p:sp>
    </p:spTree>
    <p:extLst>
      <p:ext uri="{BB962C8B-B14F-4D97-AF65-F5344CB8AC3E}">
        <p14:creationId xmlns:p14="http://schemas.microsoft.com/office/powerpoint/2010/main" val="3791591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ypingadventure.com/pink-collar-vs-blue-collar-vs-white-collar-job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dictionary.cambridge.org/dictionary/english/white-collar" TargetMode="External"/><Relationship Id="rId5" Type="http://schemas.openxmlformats.org/officeDocument/2006/relationships/hyperlink" Target="https://slate.com/business/2012/05/blue-collar-white-collar-why-do-we-use-these-terms.html" TargetMode="External"/><Relationship Id="rId4" Type="http://schemas.openxmlformats.org/officeDocument/2006/relationships/hyperlink" Target="https://www.teenvogue.com/story/pink-girl-color-history"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themuseumofmodernar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1243013"/>
            <a:ext cx="4476750" cy="3357562"/>
          </a:xfrm>
        </p:spPr>
      </p:sp>
      <p:sp>
        <p:nvSpPr>
          <p:cNvPr id="3" name="Notes Placeholder 2"/>
          <p:cNvSpPr>
            <a:spLocks noGrp="1"/>
          </p:cNvSpPr>
          <p:nvPr>
            <p:ph type="body" idx="1"/>
          </p:nvPr>
        </p:nvSpPr>
        <p:spPr/>
        <p:txBody>
          <a:bodyPr/>
          <a:lstStyle/>
          <a:p>
            <a:pPr>
              <a:lnSpc>
                <a:spcPct val="107000"/>
              </a:lnSpc>
              <a:spcAft>
                <a:spcPts val="800"/>
              </a:spcAft>
            </a:pPr>
            <a:r>
              <a:rPr lang="en-GB" sz="1200" kern="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rPr>
              <a:t>My research question was going to be, ‘How Technicians can Decolonise their Workshops.’ But as I do not personally like the word decolonisation, I have called my research question ‘</a:t>
            </a:r>
            <a:r>
              <a:rPr lang="en-GB" sz="1200" b="1" kern="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rPr>
              <a:t>How Technicians can Cross-Pollinate their Workshops</a:t>
            </a:r>
            <a:r>
              <a:rPr lang="en-GB" sz="1200" kern="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GB" kern="0" dirty="0">
              <a:solidFill>
                <a:schemeClr val="bg1"/>
              </a:solidFill>
              <a:latin typeface="Segoe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200" kern="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rPr>
              <a:t>Being brought up within a dual background of a traditional Hindu family within British culture, it is important for me for to take the best of each background to cross-pollinate and not destroy, ignore, or condemn in representing the person who I am today.</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dirty="0"/>
              <a:t>Cross- Pollination - How we can take two different DNA‘s and create something new</a:t>
            </a:r>
          </a:p>
          <a:p>
            <a:pPr>
              <a:lnSpc>
                <a:spcPct val="107000"/>
              </a:lnSpc>
              <a:spcAft>
                <a:spcPts val="800"/>
              </a:spcAft>
            </a:pPr>
            <a:endParaRPr lang="en-GB"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145C223-62F5-416E-A1B6-7937F1A53F14}" type="slidenum">
              <a:rPr lang="en-GB" smtClean="0"/>
              <a:t>2</a:t>
            </a:fld>
            <a:endParaRPr lang="en-GB" dirty="0"/>
          </a:p>
        </p:txBody>
      </p:sp>
    </p:spTree>
    <p:extLst>
      <p:ext uri="{BB962C8B-B14F-4D97-AF65-F5344CB8AC3E}">
        <p14:creationId xmlns:p14="http://schemas.microsoft.com/office/powerpoint/2010/main" val="355061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1243013"/>
            <a:ext cx="4476750" cy="335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cap="all" dirty="0">
                <a:solidFill>
                  <a:srgbClr val="000000"/>
                </a:solidFill>
                <a:effectLst/>
                <a:latin typeface="Open Sans" panose="020B0606030504020204" pitchFamily="34" charset="0"/>
              </a:rPr>
              <a:t>From Kente to Colonialism: African Fashion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cap="all"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cap="all" dirty="0">
                <a:solidFill>
                  <a:srgbClr val="000000"/>
                </a:solidFill>
                <a:effectLst/>
                <a:latin typeface="Open Sans" panose="020B0606030504020204" pitchFamily="34" charset="0"/>
              </a:rPr>
              <a:t>https://adht.parsons.edu/fashionstudies/bias-post/from-kente-to-colonialism-african-fashion-over-time/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cap="all"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Open Sans" panose="020B0606030504020204" pitchFamily="34" charset="0"/>
              </a:rPr>
              <a:t>One key piece of African style composition pre-colonialism was the geographical element of the equator. The closer a community got to this hemisphere border, the less clothing they wore because of the immensely hot and dry summer season. Unfortunately, this very liberation of the body was immediately struck down by colonizers who used their Christianity and misogynistic forms of dress to enforce modesty upon colonized areas where this word and ideology had no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FFFFFF"/>
                </a:solidFill>
                <a:effectLst/>
                <a:latin typeface="ReithSans"/>
              </a:rPr>
              <a:t>The ‘Scramble for Africa’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FFFFFF"/>
              </a:solidFill>
              <a:effectLst/>
              <a:latin typeface="Reith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https://www.bbc.co.uk/bitesize/topics/z7kvf82/articles/zrfjqfr#zqssf82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algn="l" fontAlgn="base">
              <a:buFont typeface="Arial" panose="020B0604020202020204" pitchFamily="34" charset="0"/>
              <a:buChar char="•"/>
            </a:pPr>
            <a:r>
              <a:rPr lang="en-GB" b="0" i="0" dirty="0">
                <a:solidFill>
                  <a:srgbClr val="141414"/>
                </a:solidFill>
                <a:effectLst/>
                <a:latin typeface="ReithSans"/>
              </a:rPr>
              <a:t>By the 1870s, many European countries were looking to expand their control in Africa.</a:t>
            </a:r>
          </a:p>
          <a:p>
            <a:pPr algn="l" fontAlgn="base">
              <a:buFont typeface="Arial" panose="020B0604020202020204" pitchFamily="34" charset="0"/>
              <a:buChar char="•"/>
            </a:pPr>
            <a:r>
              <a:rPr lang="en-GB" b="0" i="0" dirty="0">
                <a:solidFill>
                  <a:srgbClr val="141414"/>
                </a:solidFill>
                <a:effectLst/>
                <a:latin typeface="ReithSans"/>
              </a:rPr>
              <a:t>At the Berlin Conference in 1884, the USA, the Ottoman Empire and 12 European countries divided up most of the African continent between them. This is known as the ‘Scramble for Africa’.</a:t>
            </a:r>
          </a:p>
          <a:p>
            <a:pPr algn="l" fontAlgn="base">
              <a:buFont typeface="Arial" panose="020B0604020202020204" pitchFamily="34" charset="0"/>
              <a:buChar char="•"/>
            </a:pPr>
            <a:r>
              <a:rPr lang="en-GB" b="0" i="0" dirty="0">
                <a:solidFill>
                  <a:srgbClr val="141414"/>
                </a:solidFill>
                <a:effectLst/>
                <a:latin typeface="ReithSans"/>
              </a:rPr>
              <a:t>We can still see the impact of the ‘Scramble for Africa’ today, in the languages spoken in former African colonies, how their governments work and how their education systems are run. These changes often came at the expense of African languages, cultures and systems that existed before colonisation</a:t>
            </a:r>
          </a:p>
          <a:p>
            <a:pPr algn="l" fontAlgn="base">
              <a:buFont typeface="Arial" panose="020B0604020202020204" pitchFamily="34" charset="0"/>
              <a:buChar char="•"/>
            </a:pPr>
            <a:endParaRPr lang="en-GB" b="0" i="0" dirty="0">
              <a:solidFill>
                <a:srgbClr val="141414"/>
              </a:solidFill>
              <a:effectLst/>
              <a:latin typeface="ReithSans"/>
            </a:endParaRPr>
          </a:p>
          <a:p>
            <a:pPr algn="l" fontAlgn="base">
              <a:buFont typeface="Arial" panose="020B0604020202020204" pitchFamily="34" charset="0"/>
              <a:buChar char="•"/>
            </a:pPr>
            <a:r>
              <a:rPr lang="en-GB" b="0" i="0" dirty="0">
                <a:solidFill>
                  <a:srgbClr val="141414"/>
                </a:solidFill>
                <a:effectLst/>
                <a:latin typeface="ReithSans"/>
              </a:rPr>
              <a:t>V&amp;A – Nehru jacket image In the pink</a:t>
            </a:r>
          </a:p>
          <a:p>
            <a:pPr algn="l" fontAlgn="base">
              <a:buFont typeface="Arial" panose="020B0604020202020204" pitchFamily="34" charset="0"/>
              <a:buChar char="•"/>
            </a:pPr>
            <a:endParaRPr lang="en-GB" b="0" i="0" dirty="0">
              <a:solidFill>
                <a:srgbClr val="141414"/>
              </a:solidFill>
              <a:effectLst/>
              <a:latin typeface="Reith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dirty="0"/>
          </a:p>
        </p:txBody>
      </p:sp>
      <p:sp>
        <p:nvSpPr>
          <p:cNvPr id="4" name="Slide Number Placeholder 3"/>
          <p:cNvSpPr>
            <a:spLocks noGrp="1"/>
          </p:cNvSpPr>
          <p:nvPr>
            <p:ph type="sldNum" sz="quarter" idx="5"/>
          </p:nvPr>
        </p:nvSpPr>
        <p:spPr/>
        <p:txBody>
          <a:bodyPr/>
          <a:lstStyle/>
          <a:p>
            <a:fld id="{6145C223-62F5-416E-A1B6-7937F1A53F14}" type="slidenum">
              <a:rPr lang="en-GB" smtClean="0"/>
              <a:t>6</a:t>
            </a:fld>
            <a:endParaRPr lang="en-GB"/>
          </a:p>
        </p:txBody>
      </p:sp>
    </p:spTree>
    <p:extLst>
      <p:ext uri="{BB962C8B-B14F-4D97-AF65-F5344CB8AC3E}">
        <p14:creationId xmlns:p14="http://schemas.microsoft.com/office/powerpoint/2010/main" val="3364390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1243013"/>
            <a:ext cx="4476750" cy="335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Noto Sans" panose="020B0502040504020204" pitchFamily="34" charset="0"/>
              </a:rPr>
              <a:t>Changes in this clothing usually lie in the type of collar and sleeves as the inner for suits as men’s formal wear. White shirts were originally worn by elite consumers rather than the middle class. The middle-class people rarely wore white shirts because a special washing treatment was needed for white shirts.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Noto Sans" panose="020B0502040504020204" pitchFamily="34" charset="0"/>
              </a:rPr>
              <a:t>In Indonesia, the use of shirts or clothing similar to shirts was discovered in the 17th century as the inner layer of a jacket (</a:t>
            </a:r>
            <a:r>
              <a:rPr lang="en-GB" b="0" i="0" dirty="0" err="1">
                <a:effectLst/>
                <a:latin typeface="Noto Sans" panose="020B0502040504020204" pitchFamily="34" charset="0"/>
              </a:rPr>
              <a:t>kalambi</a:t>
            </a:r>
            <a:r>
              <a:rPr lang="en-GB" b="0" i="0" dirty="0">
                <a:effectLst/>
                <a:latin typeface="Noto Sans" panose="020B0502040504020204" pitchFamily="34" charset="0"/>
              </a:rPr>
              <a:t>) that was influenced by Western clothing.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https://www.aristocracy.london/beau-brummell-the-dandy-who-invented-mens-suits/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https://people.howstuffworks.com/white-collar-and-blue-collar.htm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Roboto" panose="02000000000000000000" pitchFamily="2" charset="0"/>
              </a:rPr>
              <a:t>In the 1970s, people noticed that women were pretty much kept out of both blue-collar and white-collar jobs. They were able to work as teachers (but not professors), secretaries, nurses, and other caregiving and support roles. These were called "</a:t>
            </a:r>
            <a:r>
              <a:rPr lang="en-GB" b="0" i="0" dirty="0">
                <a:solidFill>
                  <a:srgbClr val="127271"/>
                </a:solidFill>
                <a:effectLst/>
                <a:latin typeface="Roboto" panose="02000000000000000000" pitchFamily="2" charset="0"/>
                <a:hlinkClick r:id="rId3"/>
              </a:rPr>
              <a:t>pink collar</a:t>
            </a:r>
            <a:r>
              <a:rPr lang="en-GB" b="0" i="0" dirty="0">
                <a:solidFill>
                  <a:srgbClr val="000000"/>
                </a:solidFill>
                <a:effectLst/>
                <a:latin typeface="Roboto" panose="02000000000000000000" pitchFamily="2" charset="0"/>
              </a:rPr>
              <a:t>" jobs, not because the women wore pink but because </a:t>
            </a:r>
            <a:r>
              <a:rPr lang="en-GB" b="0" i="0" dirty="0">
                <a:solidFill>
                  <a:srgbClr val="127271"/>
                </a:solidFill>
                <a:effectLst/>
                <a:latin typeface="Roboto" panose="02000000000000000000" pitchFamily="2" charset="0"/>
                <a:hlinkClick r:id="rId4"/>
              </a:rPr>
              <a:t>pink had been associated with girls</a:t>
            </a:r>
            <a:r>
              <a:rPr lang="en-GB" b="0" i="0" dirty="0">
                <a:solidFill>
                  <a:srgbClr val="000000"/>
                </a:solidFill>
                <a:effectLst/>
                <a:latin typeface="Roboto" panose="02000000000000000000" pitchFamily="2" charset="0"/>
              </a:rPr>
              <a:t> since the 1950s.</a:t>
            </a:r>
            <a:endParaRPr lang="en-GB" b="1" i="0"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Roboto" panose="02000000000000000000" pitchFamily="2" charset="0"/>
              </a:rPr>
              <a:t>Interestingly, </a:t>
            </a:r>
            <a:r>
              <a:rPr lang="en-GB" b="1" i="0" dirty="0">
                <a:solidFill>
                  <a:srgbClr val="000000"/>
                </a:solidFill>
                <a:effectLst/>
                <a:latin typeface="Roboto" panose="02000000000000000000" pitchFamily="2" charset="0"/>
              </a:rPr>
              <a:t>white collar</a:t>
            </a:r>
            <a:r>
              <a:rPr lang="en-GB" b="0" i="0" dirty="0">
                <a:solidFill>
                  <a:srgbClr val="000000"/>
                </a:solidFill>
                <a:effectLst/>
                <a:latin typeface="Roboto" panose="02000000000000000000" pitchFamily="2" charset="0"/>
              </a:rPr>
              <a:t> was the first to appear, in 1910</a:t>
            </a:r>
            <a:endParaRPr lang="en-GB" b="1" i="0"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Roboto" panose="02000000000000000000" pitchFamily="2" charset="0"/>
              </a:rPr>
              <a:t> </a:t>
            </a:r>
            <a:r>
              <a:rPr lang="en-GB" b="1" i="0" dirty="0">
                <a:solidFill>
                  <a:srgbClr val="000000"/>
                </a:solidFill>
                <a:effectLst/>
                <a:latin typeface="Roboto" panose="02000000000000000000" pitchFamily="2" charset="0"/>
              </a:rPr>
              <a:t>Blue collar</a:t>
            </a:r>
            <a:r>
              <a:rPr lang="en-GB" b="0" i="0" dirty="0">
                <a:solidFill>
                  <a:srgbClr val="000000"/>
                </a:solidFill>
                <a:effectLst/>
                <a:latin typeface="Roboto" panose="02000000000000000000" pitchFamily="2" charset="0"/>
              </a:rPr>
              <a:t> first appeared in </a:t>
            </a:r>
            <a:r>
              <a:rPr lang="en-GB" b="0" i="0" dirty="0">
                <a:effectLst/>
                <a:latin typeface="Roboto" panose="02000000000000000000" pitchFamily="2" charset="0"/>
                <a:hlinkClick r:id="rId5"/>
              </a:rPr>
              <a:t>1924 in a newspaper in Iowa</a:t>
            </a:r>
            <a:endParaRPr lang="en-GB" b="0" i="0" dirty="0">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hlinkClick r:id="rId6"/>
              </a:rPr>
              <a:t>WHITE-COLLAR | English meaning - Cambridge Dictionary</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145C223-62F5-416E-A1B6-7937F1A53F14}" type="slidenum">
              <a:rPr lang="en-GB" smtClean="0"/>
              <a:t>7</a:t>
            </a:fld>
            <a:endParaRPr lang="en-GB"/>
          </a:p>
        </p:txBody>
      </p:sp>
    </p:spTree>
    <p:extLst>
      <p:ext uri="{BB962C8B-B14F-4D97-AF65-F5344CB8AC3E}">
        <p14:creationId xmlns:p14="http://schemas.microsoft.com/office/powerpoint/2010/main" val="640861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1243013"/>
            <a:ext cx="4476750" cy="3357562"/>
          </a:xfrm>
        </p:spPr>
      </p:sp>
      <p:sp>
        <p:nvSpPr>
          <p:cNvPr id="3" name="Notes Placeholder 2"/>
          <p:cNvSpPr>
            <a:spLocks noGrp="1"/>
          </p:cNvSpPr>
          <p:nvPr>
            <p:ph type="body" idx="1"/>
          </p:nvPr>
        </p:nvSpPr>
        <p:spPr/>
        <p:txBody>
          <a:bodyPr/>
          <a:lstStyle/>
          <a:p>
            <a:r>
              <a:rPr lang="en-GB" dirty="0"/>
              <a:t>Looking at the name L C F.  what symbolism does the inclusion of the word London have to you</a:t>
            </a:r>
          </a:p>
          <a:p>
            <a:endParaRPr lang="en-GB" dirty="0"/>
          </a:p>
          <a:p>
            <a:r>
              <a:rPr lang="en-GB" dirty="0"/>
              <a:t>Narrowing down to the east end of London and where </a:t>
            </a:r>
            <a:r>
              <a:rPr lang="en-GB" dirty="0" err="1"/>
              <a:t>lcf</a:t>
            </a:r>
            <a:r>
              <a:rPr lang="en-GB" dirty="0"/>
              <a:t> is now, how might that impact on your views</a:t>
            </a:r>
          </a:p>
          <a:p>
            <a:r>
              <a:rPr lang="en-GB" dirty="0"/>
              <a:t>Looking at the area LCF is in now in the east end, what are your thoughts based upon the history of the area ie trade, immigration </a:t>
            </a:r>
          </a:p>
        </p:txBody>
      </p:sp>
      <p:sp>
        <p:nvSpPr>
          <p:cNvPr id="4" name="Slide Number Placeholder 3"/>
          <p:cNvSpPr>
            <a:spLocks noGrp="1"/>
          </p:cNvSpPr>
          <p:nvPr>
            <p:ph type="sldNum" sz="quarter" idx="5"/>
          </p:nvPr>
        </p:nvSpPr>
        <p:spPr/>
        <p:txBody>
          <a:bodyPr/>
          <a:lstStyle/>
          <a:p>
            <a:fld id="{6145C223-62F5-416E-A1B6-7937F1A53F14}" type="slidenum">
              <a:rPr lang="en-GB" smtClean="0"/>
              <a:t>8</a:t>
            </a:fld>
            <a:endParaRPr lang="en-GB" dirty="0"/>
          </a:p>
        </p:txBody>
      </p:sp>
    </p:spTree>
    <p:extLst>
      <p:ext uri="{BB962C8B-B14F-4D97-AF65-F5344CB8AC3E}">
        <p14:creationId xmlns:p14="http://schemas.microsoft.com/office/powerpoint/2010/main" val="2235316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1243013"/>
            <a:ext cx="4476750" cy="3357562"/>
          </a:xfrm>
        </p:spPr>
      </p:sp>
      <p:sp>
        <p:nvSpPr>
          <p:cNvPr id="3" name="Notes Placeholder 2"/>
          <p:cNvSpPr>
            <a:spLocks noGrp="1"/>
          </p:cNvSpPr>
          <p:nvPr>
            <p:ph type="body" idx="1"/>
          </p:nvPr>
        </p:nvSpPr>
        <p:spPr/>
        <p:txBody>
          <a:bodyPr/>
          <a:lstStyle/>
          <a:p>
            <a:r>
              <a:rPr lang="en-GB" b="1" dirty="0">
                <a:effectLst/>
                <a:latin typeface="Roboto" panose="02000000000000000000" pitchFamily="2" charset="0"/>
              </a:rPr>
              <a:t>How to make collage | IN THE STUDIO</a:t>
            </a:r>
          </a:p>
          <a:p>
            <a:r>
              <a:rPr lang="en-GB" dirty="0">
                <a:effectLst/>
                <a:hlinkClick r:id="rId3"/>
              </a:rPr>
              <a:t>The Museum of Modern Art</a:t>
            </a:r>
            <a:endParaRPr lang="en-GB" dirty="0">
              <a:effectLst/>
            </a:endParaRPr>
          </a:p>
          <a:p>
            <a:pPr latinLnBrk="0"/>
            <a:r>
              <a:rPr lang="en-GB" b="0" dirty="0">
                <a:effectLst/>
                <a:latin typeface="Roboto" panose="02000000000000000000" pitchFamily="2" charset="0"/>
              </a:rPr>
              <a:t>The Museum of Modern Art</a:t>
            </a:r>
          </a:p>
          <a:p>
            <a:endParaRPr lang="en-GB" dirty="0"/>
          </a:p>
          <a:p>
            <a:r>
              <a:rPr lang="en-GB" dirty="0"/>
              <a:t>https://www.youtube.com/watch?v=gUOMhVwnQ98</a:t>
            </a:r>
          </a:p>
        </p:txBody>
      </p:sp>
      <p:sp>
        <p:nvSpPr>
          <p:cNvPr id="4" name="Slide Number Placeholder 3"/>
          <p:cNvSpPr>
            <a:spLocks noGrp="1"/>
          </p:cNvSpPr>
          <p:nvPr>
            <p:ph type="sldNum" sz="quarter" idx="5"/>
          </p:nvPr>
        </p:nvSpPr>
        <p:spPr/>
        <p:txBody>
          <a:bodyPr/>
          <a:lstStyle/>
          <a:p>
            <a:fld id="{6145C223-62F5-416E-A1B6-7937F1A53F14}" type="slidenum">
              <a:rPr lang="en-GB" smtClean="0"/>
              <a:t>9</a:t>
            </a:fld>
            <a:endParaRPr lang="en-GB" dirty="0"/>
          </a:p>
        </p:txBody>
      </p:sp>
    </p:spTree>
    <p:extLst>
      <p:ext uri="{BB962C8B-B14F-4D97-AF65-F5344CB8AC3E}">
        <p14:creationId xmlns:p14="http://schemas.microsoft.com/office/powerpoint/2010/main" val="1535356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1243013"/>
            <a:ext cx="4476750" cy="33575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45C223-62F5-416E-A1B6-7937F1A53F14}" type="slidenum">
              <a:rPr lang="en-GB" smtClean="0"/>
              <a:t>12</a:t>
            </a:fld>
            <a:endParaRPr lang="en-GB"/>
          </a:p>
        </p:txBody>
      </p:sp>
    </p:spTree>
    <p:extLst>
      <p:ext uri="{BB962C8B-B14F-4D97-AF65-F5344CB8AC3E}">
        <p14:creationId xmlns:p14="http://schemas.microsoft.com/office/powerpoint/2010/main" val="224699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63E49B-F196-40FE-A508-29BD5C300309}" type="datetimeFigureOut">
              <a:rPr lang="en-GB" smtClean="0"/>
              <a:t>02/01/2025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999C209-1014-4089-A216-A26329A3D14F}" type="slidenum">
              <a:rPr lang="en-GB" smtClean="0"/>
              <a:t>‹#›</a:t>
            </a:fld>
            <a:endParaRPr lang="en-GB" dirty="0"/>
          </a:p>
        </p:txBody>
      </p:sp>
    </p:spTree>
    <p:extLst>
      <p:ext uri="{BB962C8B-B14F-4D97-AF65-F5344CB8AC3E}">
        <p14:creationId xmlns:p14="http://schemas.microsoft.com/office/powerpoint/2010/main" val="2335424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63E49B-F196-40FE-A508-29BD5C300309}" type="datetimeFigureOut">
              <a:rPr lang="en-GB" smtClean="0"/>
              <a:t>02/01/2025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999C209-1014-4089-A216-A26329A3D14F}" type="slidenum">
              <a:rPr lang="en-GB" smtClean="0"/>
              <a:t>‹#›</a:t>
            </a:fld>
            <a:endParaRPr lang="en-GB" dirty="0"/>
          </a:p>
        </p:txBody>
      </p:sp>
    </p:spTree>
    <p:extLst>
      <p:ext uri="{BB962C8B-B14F-4D97-AF65-F5344CB8AC3E}">
        <p14:creationId xmlns:p14="http://schemas.microsoft.com/office/powerpoint/2010/main" val="3547284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63E49B-F196-40FE-A508-29BD5C300309}" type="datetimeFigureOut">
              <a:rPr lang="en-GB" smtClean="0"/>
              <a:t>02/01/2025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999C209-1014-4089-A216-A26329A3D14F}" type="slidenum">
              <a:rPr lang="en-GB" smtClean="0"/>
              <a:t>‹#›</a:t>
            </a:fld>
            <a:endParaRPr lang="en-GB" dirty="0"/>
          </a:p>
        </p:txBody>
      </p:sp>
    </p:spTree>
    <p:extLst>
      <p:ext uri="{BB962C8B-B14F-4D97-AF65-F5344CB8AC3E}">
        <p14:creationId xmlns:p14="http://schemas.microsoft.com/office/powerpoint/2010/main" val="3975526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63E49B-F196-40FE-A508-29BD5C300309}" type="datetimeFigureOut">
              <a:rPr lang="en-GB" smtClean="0"/>
              <a:t>02/01/2025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999C209-1014-4089-A216-A26329A3D14F}" type="slidenum">
              <a:rPr lang="en-GB" smtClean="0"/>
              <a:t>‹#›</a:t>
            </a:fld>
            <a:endParaRPr lang="en-GB" dirty="0"/>
          </a:p>
        </p:txBody>
      </p:sp>
    </p:spTree>
    <p:extLst>
      <p:ext uri="{BB962C8B-B14F-4D97-AF65-F5344CB8AC3E}">
        <p14:creationId xmlns:p14="http://schemas.microsoft.com/office/powerpoint/2010/main" val="4076916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63E49B-F196-40FE-A508-29BD5C300309}" type="datetimeFigureOut">
              <a:rPr lang="en-GB" smtClean="0"/>
              <a:t>02/01/2025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999C209-1014-4089-A216-A26329A3D14F}" type="slidenum">
              <a:rPr lang="en-GB" smtClean="0"/>
              <a:t>‹#›</a:t>
            </a:fld>
            <a:endParaRPr lang="en-GB" dirty="0"/>
          </a:p>
        </p:txBody>
      </p:sp>
    </p:spTree>
    <p:extLst>
      <p:ext uri="{BB962C8B-B14F-4D97-AF65-F5344CB8AC3E}">
        <p14:creationId xmlns:p14="http://schemas.microsoft.com/office/powerpoint/2010/main" val="1432084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63E49B-F196-40FE-A508-29BD5C300309}" type="datetimeFigureOut">
              <a:rPr lang="en-GB" smtClean="0"/>
              <a:t>02/01/2025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999C209-1014-4089-A216-A26329A3D14F}" type="slidenum">
              <a:rPr lang="en-GB" smtClean="0"/>
              <a:t>‹#›</a:t>
            </a:fld>
            <a:endParaRPr lang="en-GB" dirty="0"/>
          </a:p>
        </p:txBody>
      </p:sp>
    </p:spTree>
    <p:extLst>
      <p:ext uri="{BB962C8B-B14F-4D97-AF65-F5344CB8AC3E}">
        <p14:creationId xmlns:p14="http://schemas.microsoft.com/office/powerpoint/2010/main" val="3323280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63E49B-F196-40FE-A508-29BD5C300309}" type="datetimeFigureOut">
              <a:rPr lang="en-GB" smtClean="0"/>
              <a:t>02/01/2025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6999C209-1014-4089-A216-A26329A3D14F}" type="slidenum">
              <a:rPr lang="en-GB" smtClean="0"/>
              <a:t>‹#›</a:t>
            </a:fld>
            <a:endParaRPr lang="en-GB" dirty="0"/>
          </a:p>
        </p:txBody>
      </p:sp>
    </p:spTree>
    <p:extLst>
      <p:ext uri="{BB962C8B-B14F-4D97-AF65-F5344CB8AC3E}">
        <p14:creationId xmlns:p14="http://schemas.microsoft.com/office/powerpoint/2010/main" val="2395899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63E49B-F196-40FE-A508-29BD5C300309}" type="datetimeFigureOut">
              <a:rPr lang="en-GB" smtClean="0"/>
              <a:t>02/01/2025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999C209-1014-4089-A216-A26329A3D14F}" type="slidenum">
              <a:rPr lang="en-GB" smtClean="0"/>
              <a:t>‹#›</a:t>
            </a:fld>
            <a:endParaRPr lang="en-GB" dirty="0"/>
          </a:p>
        </p:txBody>
      </p:sp>
    </p:spTree>
    <p:extLst>
      <p:ext uri="{BB962C8B-B14F-4D97-AF65-F5344CB8AC3E}">
        <p14:creationId xmlns:p14="http://schemas.microsoft.com/office/powerpoint/2010/main" val="2039271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63E49B-F196-40FE-A508-29BD5C300309}" type="datetimeFigureOut">
              <a:rPr lang="en-GB" smtClean="0"/>
              <a:t>02/01/2025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999C209-1014-4089-A216-A26329A3D14F}" type="slidenum">
              <a:rPr lang="en-GB" smtClean="0"/>
              <a:t>‹#›</a:t>
            </a:fld>
            <a:endParaRPr lang="en-GB" dirty="0"/>
          </a:p>
        </p:txBody>
      </p:sp>
    </p:spTree>
    <p:extLst>
      <p:ext uri="{BB962C8B-B14F-4D97-AF65-F5344CB8AC3E}">
        <p14:creationId xmlns:p14="http://schemas.microsoft.com/office/powerpoint/2010/main" val="1720764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63E49B-F196-40FE-A508-29BD5C300309}" type="datetimeFigureOut">
              <a:rPr lang="en-GB" smtClean="0"/>
              <a:t>02/01/2025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999C209-1014-4089-A216-A26329A3D14F}" type="slidenum">
              <a:rPr lang="en-GB" smtClean="0"/>
              <a:t>‹#›</a:t>
            </a:fld>
            <a:endParaRPr lang="en-GB" dirty="0"/>
          </a:p>
        </p:txBody>
      </p:sp>
    </p:spTree>
    <p:extLst>
      <p:ext uri="{BB962C8B-B14F-4D97-AF65-F5344CB8AC3E}">
        <p14:creationId xmlns:p14="http://schemas.microsoft.com/office/powerpoint/2010/main" val="3141333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63E49B-F196-40FE-A508-29BD5C300309}" type="datetimeFigureOut">
              <a:rPr lang="en-GB" smtClean="0"/>
              <a:t>02/01/2025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999C209-1014-4089-A216-A26329A3D14F}" type="slidenum">
              <a:rPr lang="en-GB" smtClean="0"/>
              <a:t>‹#›</a:t>
            </a:fld>
            <a:endParaRPr lang="en-GB" dirty="0"/>
          </a:p>
        </p:txBody>
      </p:sp>
    </p:spTree>
    <p:extLst>
      <p:ext uri="{BB962C8B-B14F-4D97-AF65-F5344CB8AC3E}">
        <p14:creationId xmlns:p14="http://schemas.microsoft.com/office/powerpoint/2010/main" val="3679894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063E49B-F196-40FE-A508-29BD5C300309}" type="datetimeFigureOut">
              <a:rPr lang="en-GB" smtClean="0"/>
              <a:t>02/01/2025</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999C209-1014-4089-A216-A26329A3D14F}" type="slidenum">
              <a:rPr lang="en-GB" smtClean="0"/>
              <a:t>‹#›</a:t>
            </a:fld>
            <a:endParaRPr lang="en-GB" dirty="0"/>
          </a:p>
        </p:txBody>
      </p:sp>
    </p:spTree>
    <p:extLst>
      <p:ext uri="{BB962C8B-B14F-4D97-AF65-F5344CB8AC3E}">
        <p14:creationId xmlns:p14="http://schemas.microsoft.com/office/powerpoint/2010/main" val="3949301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ree with swingers and a white shirt&#10;&#10;Description automatically generated">
            <a:extLst>
              <a:ext uri="{FF2B5EF4-FFF2-40B4-BE49-F238E27FC236}">
                <a16:creationId xmlns:a16="http://schemas.microsoft.com/office/drawing/2014/main" id="{96781AF1-8379-CB40-CC63-C5357B342C70}"/>
              </a:ext>
            </a:extLst>
          </p:cNvPr>
          <p:cNvPicPr>
            <a:picLocks noChangeAspect="1"/>
          </p:cNvPicPr>
          <p:nvPr/>
        </p:nvPicPr>
        <p:blipFill>
          <a:blip r:embed="rId2">
            <a:extLst>
              <a:ext uri="{28A0092B-C50C-407E-A947-70E740481C1C}">
                <a14:useLocalDpi xmlns:a14="http://schemas.microsoft.com/office/drawing/2010/main" val="0"/>
              </a:ext>
            </a:extLst>
          </a:blip>
          <a:srcRect t="1980"/>
          <a:stretch/>
        </p:blipFill>
        <p:spPr>
          <a:xfrm>
            <a:off x="-34290" y="-11430"/>
            <a:ext cx="9226154" cy="6869430"/>
          </a:xfrm>
          <a:prstGeom prst="rect">
            <a:avLst/>
          </a:prstGeom>
        </p:spPr>
      </p:pic>
      <p:sp>
        <p:nvSpPr>
          <p:cNvPr id="4" name="TextBox 3">
            <a:extLst>
              <a:ext uri="{FF2B5EF4-FFF2-40B4-BE49-F238E27FC236}">
                <a16:creationId xmlns:a16="http://schemas.microsoft.com/office/drawing/2014/main" id="{4BCBF560-98E7-BEEE-8D34-1A9263306A13}"/>
              </a:ext>
            </a:extLst>
          </p:cNvPr>
          <p:cNvSpPr txBox="1"/>
          <p:nvPr/>
        </p:nvSpPr>
        <p:spPr>
          <a:xfrm>
            <a:off x="274697" y="6557918"/>
            <a:ext cx="8917167" cy="300082"/>
          </a:xfrm>
          <a:prstGeom prst="rect">
            <a:avLst/>
          </a:prstGeom>
          <a:noFill/>
        </p:spPr>
        <p:txBody>
          <a:bodyPr wrap="square">
            <a:spAutoFit/>
          </a:bodyPr>
          <a:lstStyle/>
          <a:p>
            <a:pPr algn="r"/>
            <a:r>
              <a:rPr lang="en-GB" sz="1350" b="1" dirty="0">
                <a:solidFill>
                  <a:schemeClr val="bg1"/>
                </a:solidFill>
              </a:rPr>
              <a:t>Navin Patel    </a:t>
            </a:r>
            <a:r>
              <a:rPr lang="en-GB" sz="1350" dirty="0">
                <a:solidFill>
                  <a:schemeClr val="bg1"/>
                </a:solidFill>
              </a:rPr>
              <a:t>Specialist Garment Technician    MA Fashion Design Technology</a:t>
            </a:r>
          </a:p>
        </p:txBody>
      </p:sp>
    </p:spTree>
    <p:extLst>
      <p:ext uri="{BB962C8B-B14F-4D97-AF65-F5344CB8AC3E}">
        <p14:creationId xmlns:p14="http://schemas.microsoft.com/office/powerpoint/2010/main" val="1215345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173CCC-F9DE-4F61-C954-24BE2547E635}"/>
              </a:ext>
            </a:extLst>
          </p:cNvPr>
          <p:cNvSpPr txBox="1"/>
          <p:nvPr/>
        </p:nvSpPr>
        <p:spPr>
          <a:xfrm>
            <a:off x="314017" y="556235"/>
            <a:ext cx="5745038" cy="5816977"/>
          </a:xfrm>
          <a:prstGeom prst="rect">
            <a:avLst/>
          </a:prstGeom>
          <a:noFill/>
        </p:spPr>
        <p:txBody>
          <a:bodyPr wrap="square">
            <a:spAutoFit/>
          </a:bodyPr>
          <a:lstStyle/>
          <a:p>
            <a:r>
              <a:rPr lang="en-GB" sz="2200" b="1" dirty="0">
                <a:solidFill>
                  <a:srgbClr val="C00000"/>
                </a:solidFill>
                <a:latin typeface="Segoe UI" panose="020B0502040204020203" pitchFamily="34" charset="0"/>
                <a:cs typeface="Segoe UI" panose="020B0502040204020203" pitchFamily="34" charset="0"/>
              </a:rPr>
              <a:t>The Draping Task</a:t>
            </a:r>
          </a:p>
          <a:p>
            <a:r>
              <a:rPr lang="en-GB" sz="1400" dirty="0">
                <a:solidFill>
                  <a:srgbClr val="715759"/>
                </a:solidFill>
                <a:latin typeface="Segoe UI" panose="020B0502040204020203" pitchFamily="34" charset="0"/>
                <a:cs typeface="Segoe UI" panose="020B0502040204020203" pitchFamily="34" charset="0"/>
              </a:rPr>
              <a:t>(20 minutes) groups A &amp; B</a:t>
            </a:r>
          </a:p>
          <a:p>
            <a:endParaRPr lang="en-GB" sz="1600" dirty="0">
              <a:solidFill>
                <a:srgbClr val="715759"/>
              </a:solidFill>
              <a:latin typeface="Segoe UI" panose="020B0502040204020203" pitchFamily="34" charset="0"/>
              <a:cs typeface="Segoe UI" panose="020B0502040204020203" pitchFamily="34" charset="0"/>
            </a:endParaRPr>
          </a:p>
          <a:p>
            <a:r>
              <a:rPr lang="en-GB" sz="1600" b="1" dirty="0">
                <a:solidFill>
                  <a:srgbClr val="C00000"/>
                </a:solidFill>
                <a:latin typeface="Segoe UI" panose="020B0502040204020203" pitchFamily="34" charset="0"/>
                <a:cs typeface="Segoe UI" panose="020B0502040204020203" pitchFamily="34" charset="0"/>
              </a:rPr>
              <a:t>You’re now going to take your 2D collage </a:t>
            </a:r>
          </a:p>
          <a:p>
            <a:r>
              <a:rPr lang="en-GB" sz="1600" b="1" dirty="0">
                <a:solidFill>
                  <a:srgbClr val="C00000"/>
                </a:solidFill>
                <a:latin typeface="Segoe UI" panose="020B0502040204020203" pitchFamily="34" charset="0"/>
                <a:cs typeface="Segoe UI" panose="020B0502040204020203" pitchFamily="34" charset="0"/>
              </a:rPr>
              <a:t>and turn it into 3D cross-pollinated shirt</a:t>
            </a:r>
          </a:p>
          <a:p>
            <a:endParaRPr lang="en-GB" sz="1600" dirty="0">
              <a:solidFill>
                <a:srgbClr val="715759"/>
              </a:solidFill>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dirty="0">
                <a:ln>
                  <a:noFill/>
                </a:ln>
                <a:solidFill>
                  <a:srgbClr val="C00000"/>
                </a:solidFill>
                <a:effectLst/>
                <a:uLnTx/>
                <a:uFillTx/>
                <a:latin typeface="Segoe UI" panose="020B0502040204020203" pitchFamily="34" charset="0"/>
                <a:ea typeface="+mn-ea"/>
                <a:cs typeface="Segoe UI" panose="020B0502040204020203" pitchFamily="34" charset="0"/>
              </a:rPr>
              <a:t>1</a:t>
            </a:r>
            <a:r>
              <a:rPr kumimoji="0" lang="en-GB" sz="1600" u="none" strike="noStrike" kern="1200" cap="none" spc="0" normalizeH="0" baseline="0" noProof="0" dirty="0">
                <a:ln>
                  <a:noFill/>
                </a:ln>
                <a:solidFill>
                  <a:srgbClr val="C00000"/>
                </a:solidFill>
                <a:effectLst/>
                <a:uLnTx/>
                <a:uFillTx/>
                <a:latin typeface="Segoe UI" panose="020B0502040204020203" pitchFamily="34" charset="0"/>
                <a:ea typeface="+mn-ea"/>
                <a:cs typeface="Segoe UI" panose="020B0502040204020203" pitchFamily="34" charset="0"/>
              </a:rPr>
              <a:t> </a:t>
            </a:r>
            <a:r>
              <a:rPr kumimoji="0" lang="en-GB" sz="1600" b="1" u="none" strike="noStrike" kern="1200" cap="none" spc="0" normalizeH="0" baseline="0" noProof="0" dirty="0">
                <a:ln>
                  <a:noFill/>
                </a:ln>
                <a:solidFill>
                  <a:srgbClr val="C00000"/>
                </a:solidFill>
                <a:effectLst/>
                <a:uLnTx/>
                <a:uFillTx/>
                <a:latin typeface="Segoe UI" panose="020B0502040204020203" pitchFamily="34" charset="0"/>
                <a:ea typeface="+mn-ea"/>
                <a:cs typeface="Segoe UI" panose="020B0502040204020203" pitchFamily="34" charset="0"/>
              </a:rPr>
              <a:t>Look</a:t>
            </a:r>
            <a:r>
              <a:rPr kumimoji="0" lang="en-GB" sz="160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 at the white shirt on the mannequin.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Think about y</a:t>
            </a:r>
            <a:r>
              <a:rPr kumimoji="0" lang="en-GB" sz="160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our </a:t>
            </a:r>
            <a:r>
              <a:rPr kumimoji="0" lang="en-GB" sz="1600" b="1"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pedagogy</a:t>
            </a:r>
            <a:r>
              <a:rPr kumimoji="0" lang="en-GB" sz="160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 in teaching.</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solidFill>
                  <a:srgbClr val="715759"/>
                </a:solidFill>
                <a:latin typeface="Segoe UI" panose="020B0502040204020203" pitchFamily="34" charset="0"/>
                <a:cs typeface="Segoe UI" panose="020B0502040204020203" pitchFamily="34" charset="0"/>
              </a:rPr>
              <a:t>Carefully consider </a:t>
            </a:r>
            <a:r>
              <a:rPr kumimoji="0" lang="en-GB" sz="160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the big question of how can we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encourage cross-pollination in our workshops</a:t>
            </a:r>
            <a:r>
              <a:rPr kumimoji="0" lang="en-GB" sz="160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solidFill>
                  <a:srgbClr val="715759"/>
                </a:solidFill>
                <a:latin typeface="Segoe UI" panose="020B0502040204020203" pitchFamily="34" charset="0"/>
                <a:cs typeface="Segoe UI" panose="020B0502040204020203" pitchFamily="34" charset="0"/>
              </a:rPr>
              <a:t>Take the keywords and concepts from your 2D collage and discuss how they can be usefully applied to the actual shirt.</a:t>
            </a:r>
            <a:endParaRPr kumimoji="0" lang="en-GB" sz="160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600" dirty="0">
              <a:solidFill>
                <a:srgbClr val="715759"/>
              </a:solidFill>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dirty="0">
                <a:solidFill>
                  <a:srgbClr val="C00000"/>
                </a:solidFill>
                <a:latin typeface="Segoe UI" panose="020B0502040204020203" pitchFamily="34" charset="0"/>
                <a:cs typeface="Segoe UI" panose="020B0502040204020203" pitchFamily="34" charset="0"/>
              </a:rPr>
              <a:t>2</a:t>
            </a:r>
            <a:r>
              <a:rPr lang="en-GB" sz="1600" dirty="0">
                <a:solidFill>
                  <a:srgbClr val="715759"/>
                </a:solidFill>
                <a:latin typeface="Segoe UI" panose="020B0502040204020203" pitchFamily="34" charset="0"/>
                <a:cs typeface="Segoe UI" panose="020B0502040204020203" pitchFamily="34" charset="0"/>
              </a:rPr>
              <a:t> </a:t>
            </a:r>
            <a:r>
              <a:rPr lang="en-GB" sz="1600" b="1" dirty="0">
                <a:solidFill>
                  <a:srgbClr val="C00000"/>
                </a:solidFill>
                <a:latin typeface="Segoe UI" panose="020B0502040204020203" pitchFamily="34" charset="0"/>
                <a:cs typeface="Segoe UI" panose="020B0502040204020203" pitchFamily="34" charset="0"/>
              </a:rPr>
              <a:t>The aim </a:t>
            </a:r>
            <a:r>
              <a:rPr lang="en-GB" sz="1600" dirty="0">
                <a:solidFill>
                  <a:srgbClr val="715759"/>
                </a:solidFill>
                <a:latin typeface="Segoe UI" panose="020B0502040204020203" pitchFamily="34" charset="0"/>
                <a:cs typeface="Segoe UI" panose="020B0502040204020203" pitchFamily="34" charset="0"/>
              </a:rPr>
              <a:t>now is to accomplish your vision by </a:t>
            </a:r>
            <a:r>
              <a:rPr lang="en-GB" sz="1600" b="1" dirty="0">
                <a:solidFill>
                  <a:srgbClr val="715759"/>
                </a:solidFill>
                <a:latin typeface="Segoe UI" panose="020B0502040204020203" pitchFamily="34" charset="0"/>
                <a:cs typeface="Segoe UI" panose="020B0502040204020203" pitchFamily="34" charset="0"/>
              </a:rPr>
              <a:t>draping</a:t>
            </a:r>
            <a:r>
              <a:rPr lang="en-GB" sz="1600" dirty="0">
                <a:solidFill>
                  <a:srgbClr val="715759"/>
                </a:solidFill>
                <a:latin typeface="Segoe UI" panose="020B0502040204020203" pitchFamily="34" charset="0"/>
                <a:cs typeface="Segoe UI" panose="020B0502040204020203" pitchFamily="34" charset="0"/>
              </a:rPr>
              <a:t> onto the mannequin </a:t>
            </a:r>
            <a:r>
              <a:rPr lang="en-GB" sz="1600" b="1" dirty="0">
                <a:solidFill>
                  <a:srgbClr val="715759"/>
                </a:solidFill>
                <a:latin typeface="Segoe UI" panose="020B0502040204020203" pitchFamily="34" charset="0"/>
                <a:cs typeface="Segoe UI" panose="020B0502040204020203" pitchFamily="34" charset="0"/>
              </a:rPr>
              <a:t>without limits</a:t>
            </a:r>
            <a:r>
              <a:rPr lang="en-GB" sz="1600" dirty="0">
                <a:solidFill>
                  <a:srgbClr val="715759"/>
                </a:solidFill>
                <a:latin typeface="Segoe UI" panose="020B0502040204020203" pitchFamily="34" charset="0"/>
                <a:cs typeface="Segoe UI" panose="020B0502040204020203" pitchFamily="34" charset="0"/>
              </a:rPr>
              <a:t>. Cut it if you need to.</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solidFill>
                  <a:srgbClr val="715759"/>
                </a:solidFill>
                <a:latin typeface="Segoe UI" panose="020B0502040204020203" pitchFamily="34" charset="0"/>
                <a:cs typeface="Segoe UI" panose="020B0502040204020203" pitchFamily="34" charset="0"/>
              </a:rPr>
              <a:t>What do we need to add? What do we leave out?</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solidFill>
                  <a:srgbClr val="715759"/>
                </a:solidFill>
                <a:latin typeface="Segoe UI" panose="020B0502040204020203" pitchFamily="34" charset="0"/>
                <a:cs typeface="Segoe UI" panose="020B0502040204020203" pitchFamily="34" charset="0"/>
              </a:rPr>
              <a:t>Look at the length, body shape and key elements.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600" dirty="0">
              <a:solidFill>
                <a:srgbClr val="715759"/>
              </a:solidFill>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dirty="0">
                <a:solidFill>
                  <a:srgbClr val="C00000"/>
                </a:solidFill>
                <a:latin typeface="Segoe UI" panose="020B0502040204020203" pitchFamily="34" charset="0"/>
                <a:cs typeface="Segoe UI" panose="020B0502040204020203" pitchFamily="34" charset="0"/>
              </a:rPr>
              <a:t>3 Then ask </a:t>
            </a:r>
            <a:r>
              <a:rPr lang="en-GB" sz="1600" dirty="0">
                <a:solidFill>
                  <a:srgbClr val="715759"/>
                </a:solidFill>
                <a:latin typeface="Segoe UI" panose="020B0502040204020203" pitchFamily="34" charset="0"/>
                <a:cs typeface="Segoe UI" panose="020B0502040204020203" pitchFamily="34" charset="0"/>
              </a:rPr>
              <a:t>– How does this new garment genuinely incorporate and successfully merge various cultures without paying lip service to any particular one?</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solidFill>
                  <a:srgbClr val="715759"/>
                </a:solidFill>
                <a:latin typeface="Segoe UI" panose="020B0502040204020203" pitchFamily="34" charset="0"/>
                <a:cs typeface="Segoe UI" panose="020B0502040204020203" pitchFamily="34" charset="0"/>
              </a:rPr>
              <a:t>If it does, then we’ve achieved what we set out to do.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solidFill>
                  <a:srgbClr val="715759"/>
                </a:solidFill>
                <a:latin typeface="Segoe UI" panose="020B0502040204020203" pitchFamily="34" charset="0"/>
                <a:cs typeface="Segoe UI" panose="020B0502040204020203" pitchFamily="34" charset="0"/>
              </a:rPr>
              <a:t>But if it doesn’t then let’s ask why.</a:t>
            </a:r>
            <a:endParaRPr lang="en-GB" sz="2000" dirty="0">
              <a:solidFill>
                <a:srgbClr val="715759"/>
              </a:solidFill>
              <a:latin typeface="Segoe UI" panose="020B0502040204020203" pitchFamily="34" charset="0"/>
              <a:cs typeface="Segoe UI" panose="020B0502040204020203" pitchFamily="34" charset="0"/>
            </a:endParaRPr>
          </a:p>
        </p:txBody>
      </p:sp>
      <p:cxnSp>
        <p:nvCxnSpPr>
          <p:cNvPr id="7" name="Straight Connector 6">
            <a:extLst>
              <a:ext uri="{FF2B5EF4-FFF2-40B4-BE49-F238E27FC236}">
                <a16:creationId xmlns:a16="http://schemas.microsoft.com/office/drawing/2014/main" id="{D5C0F935-D809-858F-60EC-69C9C10FA7DF}"/>
              </a:ext>
            </a:extLst>
          </p:cNvPr>
          <p:cNvCxnSpPr>
            <a:cxnSpLocks/>
          </p:cNvCxnSpPr>
          <p:nvPr/>
        </p:nvCxnSpPr>
        <p:spPr>
          <a:xfrm>
            <a:off x="3132181" y="804852"/>
            <a:ext cx="6011819"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5040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9FDA56-0955-0451-912E-14903EB41D1B}"/>
              </a:ext>
            </a:extLst>
          </p:cNvPr>
          <p:cNvSpPr txBox="1"/>
          <p:nvPr/>
        </p:nvSpPr>
        <p:spPr>
          <a:xfrm>
            <a:off x="1287624" y="979714"/>
            <a:ext cx="5346441" cy="923330"/>
          </a:xfrm>
          <a:prstGeom prst="rect">
            <a:avLst/>
          </a:prstGeom>
          <a:noFill/>
        </p:spPr>
        <p:txBody>
          <a:bodyPr wrap="square" rtlCol="0">
            <a:spAutoFit/>
          </a:bodyPr>
          <a:lstStyle/>
          <a:p>
            <a:r>
              <a:rPr lang="en-GB" sz="5400" dirty="0">
                <a:solidFill>
                  <a:srgbClr val="715759"/>
                </a:solidFill>
                <a:latin typeface="Minion Pro" panose="02040503050306020203" pitchFamily="18" charset="0"/>
              </a:rPr>
              <a:t>T</a:t>
            </a:r>
            <a:r>
              <a:rPr lang="en-GB" sz="4000" dirty="0">
                <a:solidFill>
                  <a:srgbClr val="715759"/>
                </a:solidFill>
                <a:latin typeface="Minion Pro" panose="02040503050306020203" pitchFamily="18" charset="0"/>
              </a:rPr>
              <a:t>hank you</a:t>
            </a:r>
          </a:p>
        </p:txBody>
      </p:sp>
      <p:cxnSp>
        <p:nvCxnSpPr>
          <p:cNvPr id="4" name="Straight Connector 3">
            <a:extLst>
              <a:ext uri="{FF2B5EF4-FFF2-40B4-BE49-F238E27FC236}">
                <a16:creationId xmlns:a16="http://schemas.microsoft.com/office/drawing/2014/main" id="{8002D7C5-BCBA-86D2-83DC-B38DA2A9A8B4}"/>
              </a:ext>
            </a:extLst>
          </p:cNvPr>
          <p:cNvCxnSpPr>
            <a:cxnSpLocks/>
          </p:cNvCxnSpPr>
          <p:nvPr/>
        </p:nvCxnSpPr>
        <p:spPr>
          <a:xfrm>
            <a:off x="8523208" y="0"/>
            <a:ext cx="0" cy="5589037"/>
          </a:xfrm>
          <a:prstGeom prst="line">
            <a:avLst/>
          </a:prstGeom>
          <a:ln>
            <a:solidFill>
              <a:srgbClr val="715759"/>
            </a:solidFill>
          </a:ln>
        </p:spPr>
        <p:style>
          <a:lnRef idx="2">
            <a:schemeClr val="dk1"/>
          </a:lnRef>
          <a:fillRef idx="0">
            <a:schemeClr val="dk1"/>
          </a:fillRef>
          <a:effectRef idx="1">
            <a:schemeClr val="dk1"/>
          </a:effectRef>
          <a:fontRef idx="minor">
            <a:schemeClr val="tx1"/>
          </a:fontRef>
        </p:style>
      </p:cxnSp>
      <p:pic>
        <p:nvPicPr>
          <p:cNvPr id="6" name="Picture 5" descr="A person and person standing in a room&#10;&#10;Description automatically generated">
            <a:extLst>
              <a:ext uri="{FF2B5EF4-FFF2-40B4-BE49-F238E27FC236}">
                <a16:creationId xmlns:a16="http://schemas.microsoft.com/office/drawing/2014/main" id="{AA050E72-F469-73E2-FA29-1304581BEBD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4541" t="15900" b="21633"/>
          <a:stretch/>
        </p:blipFill>
        <p:spPr>
          <a:xfrm rot="5400000">
            <a:off x="6062873" y="4031243"/>
            <a:ext cx="3228552" cy="1847849"/>
          </a:xfrm>
          <a:prstGeom prst="rect">
            <a:avLst/>
          </a:prstGeom>
        </p:spPr>
      </p:pic>
      <p:sp>
        <p:nvSpPr>
          <p:cNvPr id="10" name="TextBox 9">
            <a:extLst>
              <a:ext uri="{FF2B5EF4-FFF2-40B4-BE49-F238E27FC236}">
                <a16:creationId xmlns:a16="http://schemas.microsoft.com/office/drawing/2014/main" id="{B93E50AC-5D66-CDA5-45EF-E19416A0BEE5}"/>
              </a:ext>
            </a:extLst>
          </p:cNvPr>
          <p:cNvSpPr txBox="1"/>
          <p:nvPr/>
        </p:nvSpPr>
        <p:spPr>
          <a:xfrm>
            <a:off x="4248150" y="6200112"/>
            <a:ext cx="2600324" cy="369332"/>
          </a:xfrm>
          <a:prstGeom prst="rect">
            <a:avLst/>
          </a:prstGeom>
          <a:noFill/>
        </p:spPr>
        <p:txBody>
          <a:bodyPr wrap="square">
            <a:spAutoFit/>
          </a:bodyPr>
          <a:lstStyle/>
          <a:p>
            <a:r>
              <a:rPr kumimoji="0" lang="en-GB" sz="18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My inspiration and me</a:t>
            </a:r>
            <a:endParaRPr lang="en-GB" dirty="0"/>
          </a:p>
        </p:txBody>
      </p:sp>
      <p:cxnSp>
        <p:nvCxnSpPr>
          <p:cNvPr id="3" name="Straight Connector 2">
            <a:extLst>
              <a:ext uri="{FF2B5EF4-FFF2-40B4-BE49-F238E27FC236}">
                <a16:creationId xmlns:a16="http://schemas.microsoft.com/office/drawing/2014/main" id="{78439674-E5BF-8430-9E46-A3FB12E20C7F}"/>
              </a:ext>
            </a:extLst>
          </p:cNvPr>
          <p:cNvCxnSpPr>
            <a:cxnSpLocks/>
          </p:cNvCxnSpPr>
          <p:nvPr/>
        </p:nvCxnSpPr>
        <p:spPr>
          <a:xfrm>
            <a:off x="0" y="6080760"/>
            <a:ext cx="7658100" cy="0"/>
          </a:xfrm>
          <a:prstGeom prst="line">
            <a:avLst/>
          </a:prstGeom>
          <a:ln>
            <a:solidFill>
              <a:srgbClr val="71575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548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AB3D26-85D7-2EB3-B13A-1A2BCDEFD9B9}"/>
              </a:ext>
            </a:extLst>
          </p:cNvPr>
          <p:cNvSpPr txBox="1"/>
          <p:nvPr/>
        </p:nvSpPr>
        <p:spPr>
          <a:xfrm>
            <a:off x="406392" y="569933"/>
            <a:ext cx="7688180" cy="5279394"/>
          </a:xfrm>
          <a:prstGeom prst="rect">
            <a:avLst/>
          </a:prstGeom>
          <a:noFill/>
        </p:spPr>
        <p:txBody>
          <a:bodyPr wrap="square" rtlCol="0">
            <a:spAutoFit/>
          </a:bodyPr>
          <a:lstStyle/>
          <a:p>
            <a:pPr>
              <a:lnSpc>
                <a:spcPct val="107000"/>
              </a:lnSpc>
              <a:spcAft>
                <a:spcPts val="600"/>
              </a:spcAft>
            </a:pPr>
            <a:r>
              <a:rPr lang="en-GB" b="1" dirty="0">
                <a:solidFill>
                  <a:srgbClr val="7030A0"/>
                </a:solidFill>
                <a:latin typeface="Segoe UI" panose="020B0502040204020203" pitchFamily="34" charset="0"/>
                <a:cs typeface="Segoe UI" panose="020B0502040204020203" pitchFamily="34" charset="0"/>
              </a:rPr>
              <a:t>The Writing Task</a:t>
            </a:r>
          </a:p>
          <a:p>
            <a:pPr>
              <a:lnSpc>
                <a:spcPct val="107000"/>
              </a:lnSpc>
              <a:spcAft>
                <a:spcPts val="600"/>
              </a:spcAft>
            </a:pPr>
            <a:r>
              <a:rPr lang="en-GB" sz="1600" b="1" kern="100" dirty="0">
                <a:solidFill>
                  <a:srgbClr val="715759"/>
                </a:solidFill>
                <a:latin typeface="Segoe UI" panose="020B0502040204020203" pitchFamily="34" charset="0"/>
                <a:ea typeface="Aptos" panose="020B0004020202020204" pitchFamily="34" charset="0"/>
                <a:cs typeface="Segoe UI" panose="020B0502040204020203" pitchFamily="34" charset="0"/>
              </a:rPr>
              <a:t>Questions you might consider</a:t>
            </a:r>
          </a:p>
          <a:p>
            <a:pPr>
              <a:lnSpc>
                <a:spcPct val="107000"/>
              </a:lnSpc>
              <a:spcAft>
                <a:spcPts val="600"/>
              </a:spcAft>
            </a:pPr>
            <a:endParaRPr lang="en-GB" sz="1600" b="1" kern="100" dirty="0">
              <a:solidFill>
                <a:srgbClr val="715759"/>
              </a:solidFill>
              <a:latin typeface="Segoe UI" panose="020B0502040204020203" pitchFamily="34" charset="0"/>
              <a:ea typeface="Aptos" panose="020B0004020202020204" pitchFamily="34" charset="0"/>
              <a:cs typeface="Segoe UI" panose="020B0502040204020203" pitchFamily="34" charset="0"/>
            </a:endParaRPr>
          </a:p>
          <a:p>
            <a:pPr marL="257175" indent="-257175">
              <a:lnSpc>
                <a:spcPct val="107000"/>
              </a:lnSpc>
              <a:spcAft>
                <a:spcPts val="413"/>
              </a:spcAft>
              <a:buFont typeface="Symbol" panose="05050102010706020507" pitchFamily="18" charset="2"/>
              <a:buChar char=""/>
            </a:pPr>
            <a:r>
              <a:rPr lang="en-GB" sz="1400" kern="100" dirty="0">
                <a:solidFill>
                  <a:srgbClr val="715759"/>
                </a:solidFill>
                <a:latin typeface="Segoe UI" panose="020B0502040204020203" pitchFamily="34" charset="0"/>
                <a:ea typeface="Segoe UI" panose="020B0502040204020203" pitchFamily="34" charset="0"/>
                <a:cs typeface="Segoe UI" panose="020B0502040204020203" pitchFamily="34" charset="0"/>
              </a:rPr>
              <a:t>Do you own a white shirt</a:t>
            </a:r>
            <a:endParaRPr lang="en-GB" sz="1400" kern="100" dirty="0">
              <a:solidFill>
                <a:srgbClr val="715759"/>
              </a:solidFill>
              <a:latin typeface="Segoe UI" panose="020B0502040204020203" pitchFamily="34" charset="0"/>
              <a:ea typeface="Aptos" panose="020B0004020202020204" pitchFamily="34" charset="0"/>
              <a:cs typeface="Segoe UI" panose="020B0502040204020203" pitchFamily="34" charset="0"/>
            </a:endParaRPr>
          </a:p>
          <a:p>
            <a:pPr marL="257175" indent="-257175">
              <a:lnSpc>
                <a:spcPct val="107000"/>
              </a:lnSpc>
              <a:spcAft>
                <a:spcPts val="413"/>
              </a:spcAft>
              <a:buFont typeface="Symbol" panose="05050102010706020507" pitchFamily="18" charset="2"/>
              <a:buChar char=""/>
            </a:pPr>
            <a:r>
              <a:rPr lang="en-GB" sz="1400" kern="100" dirty="0">
                <a:solidFill>
                  <a:srgbClr val="715759"/>
                </a:solidFill>
                <a:latin typeface="Segoe UI" panose="020B0502040204020203" pitchFamily="34" charset="0"/>
                <a:ea typeface="Segoe UI" panose="020B0502040204020203" pitchFamily="34" charset="0"/>
                <a:cs typeface="Segoe UI" panose="020B0502040204020203" pitchFamily="34" charset="0"/>
              </a:rPr>
              <a:t>What are your memories about wearing a white shirt</a:t>
            </a:r>
            <a:endParaRPr lang="en-GB" sz="1400" kern="100" dirty="0">
              <a:solidFill>
                <a:srgbClr val="715759"/>
              </a:solidFill>
              <a:latin typeface="Segoe UI" panose="020B0502040204020203" pitchFamily="34" charset="0"/>
              <a:ea typeface="Aptos" panose="020B0004020202020204" pitchFamily="34" charset="0"/>
              <a:cs typeface="Segoe UI" panose="020B0502040204020203" pitchFamily="34" charset="0"/>
            </a:endParaRPr>
          </a:p>
          <a:p>
            <a:pPr marL="257175" indent="-257175">
              <a:lnSpc>
                <a:spcPct val="107000"/>
              </a:lnSpc>
              <a:spcAft>
                <a:spcPts val="413"/>
              </a:spcAft>
              <a:buFont typeface="Symbol" panose="05050102010706020507" pitchFamily="18" charset="2"/>
              <a:buChar char=""/>
            </a:pPr>
            <a:r>
              <a:rPr lang="en-GB" sz="1400" kern="100" dirty="0">
                <a:solidFill>
                  <a:srgbClr val="715759"/>
                </a:solidFill>
                <a:latin typeface="Segoe UI" panose="020B0502040204020203" pitchFamily="34" charset="0"/>
                <a:ea typeface="Segoe UI" panose="020B0502040204020203" pitchFamily="34" charset="0"/>
                <a:cs typeface="Segoe UI" panose="020B0502040204020203" pitchFamily="34" charset="0"/>
              </a:rPr>
              <a:t>Think of the white shirt in relation to: your own positionality, what colonisation means to you. What decolonisation means to you, and how we can cross- pollinate it in workshops</a:t>
            </a:r>
            <a:endParaRPr lang="en-GB" sz="1400" kern="100" dirty="0">
              <a:solidFill>
                <a:srgbClr val="715759"/>
              </a:solidFill>
              <a:latin typeface="Segoe UI" panose="020B0502040204020203" pitchFamily="34" charset="0"/>
              <a:ea typeface="Aptos" panose="020B0004020202020204" pitchFamily="34" charset="0"/>
              <a:cs typeface="Segoe UI" panose="020B0502040204020203" pitchFamily="34" charset="0"/>
            </a:endParaRPr>
          </a:p>
          <a:p>
            <a:pPr marL="257175" indent="-257175">
              <a:lnSpc>
                <a:spcPct val="107000"/>
              </a:lnSpc>
              <a:spcAft>
                <a:spcPts val="413"/>
              </a:spcAft>
              <a:buFont typeface="Symbol" panose="05050102010706020507" pitchFamily="18" charset="2"/>
              <a:buChar char=""/>
            </a:pPr>
            <a:r>
              <a:rPr lang="en-GB" sz="1400" kern="100" dirty="0">
                <a:solidFill>
                  <a:srgbClr val="715759"/>
                </a:solidFill>
                <a:latin typeface="Segoe UI" panose="020B0502040204020203" pitchFamily="34" charset="0"/>
                <a:ea typeface="Segoe UI" panose="020B0502040204020203" pitchFamily="34" charset="0"/>
                <a:cs typeface="Segoe UI" panose="020B0502040204020203" pitchFamily="34" charset="0"/>
              </a:rPr>
              <a:t>Without an understanding of where you stand in relation to your identities, heritage, culture and tribe, how are you aware of your privileges? </a:t>
            </a:r>
          </a:p>
          <a:p>
            <a:pPr marL="257175" indent="-257175">
              <a:lnSpc>
                <a:spcPct val="107000"/>
              </a:lnSpc>
              <a:spcAft>
                <a:spcPts val="413"/>
              </a:spcAft>
              <a:buFont typeface="Symbol" panose="05050102010706020507" pitchFamily="18" charset="2"/>
              <a:buChar char=""/>
            </a:pPr>
            <a:r>
              <a:rPr lang="en-GB" sz="1400" kern="100" dirty="0">
                <a:solidFill>
                  <a:srgbClr val="715759"/>
                </a:solidFill>
                <a:latin typeface="Segoe UI" panose="020B0502040204020203" pitchFamily="34" charset="0"/>
                <a:ea typeface="Segoe UI" panose="020B0502040204020203" pitchFamily="34" charset="0"/>
                <a:cs typeface="Segoe UI" panose="020B0502040204020203" pitchFamily="34" charset="0"/>
              </a:rPr>
              <a:t>Are you also aware of your identities through oppression and marginalisation, (are they ethical), how do we express this through garments?</a:t>
            </a:r>
            <a:endParaRPr lang="en-GB" sz="1400" kern="100" dirty="0">
              <a:solidFill>
                <a:srgbClr val="715759"/>
              </a:solidFill>
              <a:latin typeface="Segoe UI" panose="020B0502040204020203" pitchFamily="34" charset="0"/>
              <a:ea typeface="Aptos" panose="020B0004020202020204" pitchFamily="34" charset="0"/>
              <a:cs typeface="Segoe UI" panose="020B0502040204020203" pitchFamily="34" charset="0"/>
            </a:endParaRPr>
          </a:p>
          <a:p>
            <a:pPr marL="257175" indent="-257175">
              <a:lnSpc>
                <a:spcPct val="107000"/>
              </a:lnSpc>
              <a:spcAft>
                <a:spcPts val="413"/>
              </a:spcAft>
              <a:buFont typeface="Symbol" panose="05050102010706020507" pitchFamily="18" charset="2"/>
              <a:buChar char=""/>
            </a:pPr>
            <a:r>
              <a:rPr lang="en-GB" sz="1400" kern="100" dirty="0">
                <a:solidFill>
                  <a:srgbClr val="715759"/>
                </a:solidFill>
                <a:latin typeface="Segoe UI" panose="020B0502040204020203" pitchFamily="34" charset="0"/>
                <a:ea typeface="Segoe UI" panose="020B0502040204020203" pitchFamily="34" charset="0"/>
                <a:cs typeface="Segoe UI" panose="020B0502040204020203" pitchFamily="34" charset="0"/>
              </a:rPr>
              <a:t>What makes you YOU?????</a:t>
            </a:r>
            <a:endParaRPr lang="en-GB" sz="1400" kern="100" dirty="0">
              <a:solidFill>
                <a:srgbClr val="715759"/>
              </a:solidFill>
              <a:latin typeface="Segoe UI" panose="020B0502040204020203" pitchFamily="34" charset="0"/>
              <a:ea typeface="Aptos" panose="020B0004020202020204" pitchFamily="34" charset="0"/>
              <a:cs typeface="Segoe UI" panose="020B0502040204020203" pitchFamily="34" charset="0"/>
            </a:endParaRPr>
          </a:p>
          <a:p>
            <a:pPr marL="257175" indent="-257175">
              <a:lnSpc>
                <a:spcPct val="107000"/>
              </a:lnSpc>
              <a:spcAft>
                <a:spcPts val="413"/>
              </a:spcAft>
              <a:buFont typeface="Symbol" panose="05050102010706020507" pitchFamily="18" charset="2"/>
              <a:buChar char=""/>
            </a:pPr>
            <a:r>
              <a:rPr lang="en-GB" sz="1400" kern="100" dirty="0">
                <a:solidFill>
                  <a:srgbClr val="715759"/>
                </a:solidFill>
                <a:latin typeface="Segoe UI" panose="020B0502040204020203" pitchFamily="34" charset="0"/>
                <a:ea typeface="Segoe UI" panose="020B0502040204020203" pitchFamily="34" charset="0"/>
                <a:cs typeface="Segoe UI" panose="020B0502040204020203" pitchFamily="34" charset="0"/>
              </a:rPr>
              <a:t>When was it the last time you wore a shirt from your heritage, culture or tribe?</a:t>
            </a:r>
            <a:endParaRPr lang="en-GB" sz="1400" kern="100" dirty="0">
              <a:solidFill>
                <a:srgbClr val="715759"/>
              </a:solidFill>
              <a:latin typeface="Segoe UI" panose="020B0502040204020203" pitchFamily="34" charset="0"/>
              <a:ea typeface="Aptos" panose="020B0004020202020204" pitchFamily="34" charset="0"/>
              <a:cs typeface="Segoe UI" panose="020B0502040204020203" pitchFamily="34" charset="0"/>
            </a:endParaRPr>
          </a:p>
          <a:p>
            <a:pPr marL="257175" indent="-257175">
              <a:lnSpc>
                <a:spcPct val="107000"/>
              </a:lnSpc>
              <a:spcAft>
                <a:spcPts val="413"/>
              </a:spcAft>
              <a:buFont typeface="Symbol" panose="05050102010706020507" pitchFamily="18" charset="2"/>
              <a:buChar char=""/>
            </a:pPr>
            <a:r>
              <a:rPr lang="en-GB" sz="1400" kern="100" dirty="0">
                <a:solidFill>
                  <a:srgbClr val="715759"/>
                </a:solidFill>
                <a:latin typeface="Segoe UI" panose="020B0502040204020203" pitchFamily="34" charset="0"/>
                <a:ea typeface="Segoe UI" panose="020B0502040204020203" pitchFamily="34" charset="0"/>
                <a:cs typeface="Segoe UI" panose="020B0502040204020203" pitchFamily="34" charset="0"/>
              </a:rPr>
              <a:t>When we talk about decolonisation, we refer to returning to our motherland – How do we remove ‘colonisation’ in terms of how we dress?</a:t>
            </a:r>
          </a:p>
          <a:p>
            <a:pPr marL="257175" indent="-257175">
              <a:lnSpc>
                <a:spcPct val="107000"/>
              </a:lnSpc>
              <a:spcAft>
                <a:spcPts val="413"/>
              </a:spcAft>
              <a:buFont typeface="Symbol" panose="05050102010706020507" pitchFamily="18" charset="2"/>
              <a:buChar char=""/>
            </a:pPr>
            <a:r>
              <a:rPr lang="en-GB" sz="1400" kern="100" dirty="0">
                <a:solidFill>
                  <a:srgbClr val="715759"/>
                </a:solidFill>
                <a:latin typeface="Segoe UI" panose="020B0502040204020203" pitchFamily="34" charset="0"/>
                <a:ea typeface="Segoe UI" panose="020B0502040204020203" pitchFamily="34" charset="0"/>
                <a:cs typeface="Segoe UI" panose="020B0502040204020203" pitchFamily="34" charset="0"/>
              </a:rPr>
              <a:t>So what happens if we try to cross-pollinate and take the best of both worlds?</a:t>
            </a:r>
            <a:endParaRPr lang="en-GB" sz="1400" kern="100" dirty="0">
              <a:solidFill>
                <a:srgbClr val="715759"/>
              </a:solidFill>
              <a:latin typeface="Segoe UI" panose="020B0502040204020203" pitchFamily="34" charset="0"/>
              <a:ea typeface="Aptos" panose="020B0004020202020204" pitchFamily="34" charset="0"/>
              <a:cs typeface="Segoe UI" panose="020B0502040204020203" pitchFamily="34" charset="0"/>
            </a:endParaRPr>
          </a:p>
          <a:p>
            <a:pPr marL="257175" indent="-257175">
              <a:lnSpc>
                <a:spcPct val="107000"/>
              </a:lnSpc>
              <a:buFont typeface="Symbol" panose="05050102010706020507" pitchFamily="18" charset="2"/>
              <a:buChar char=""/>
            </a:pPr>
            <a:r>
              <a:rPr lang="en-GB" sz="1400" kern="100" dirty="0">
                <a:solidFill>
                  <a:srgbClr val="715759"/>
                </a:solidFill>
                <a:latin typeface="Segoe UI" panose="020B0502040204020203" pitchFamily="34" charset="0"/>
                <a:ea typeface="Segoe UI" panose="020B0502040204020203" pitchFamily="34" charset="0"/>
                <a:cs typeface="Segoe UI" panose="020B0502040204020203" pitchFamily="34" charset="0"/>
              </a:rPr>
              <a:t>What part of the shirt do you think comes from the European colonialising countries</a:t>
            </a:r>
            <a:endParaRPr lang="en-GB" sz="1400" kern="100" dirty="0">
              <a:solidFill>
                <a:srgbClr val="715759"/>
              </a:solidFill>
              <a:latin typeface="Segoe UI" panose="020B0502040204020203" pitchFamily="34" charset="0"/>
              <a:ea typeface="Aptos" panose="020B0004020202020204" pitchFamily="34" charset="0"/>
              <a:cs typeface="Segoe UI" panose="020B0502040204020203" pitchFamily="34" charset="0"/>
            </a:endParaRPr>
          </a:p>
          <a:p>
            <a:pPr marL="257175" indent="-257175">
              <a:lnSpc>
                <a:spcPct val="107000"/>
              </a:lnSpc>
              <a:spcAft>
                <a:spcPts val="600"/>
              </a:spcAft>
              <a:buFont typeface="Symbol" panose="05050102010706020507" pitchFamily="18" charset="2"/>
              <a:buChar char=""/>
            </a:pPr>
            <a:r>
              <a:rPr lang="en-GB" sz="1400" kern="100" dirty="0">
                <a:solidFill>
                  <a:srgbClr val="715759"/>
                </a:solidFill>
                <a:latin typeface="Segoe UI" panose="020B0502040204020203" pitchFamily="34" charset="0"/>
                <a:ea typeface="Segoe UI" panose="020B0502040204020203" pitchFamily="34" charset="0"/>
                <a:cs typeface="Segoe UI" panose="020B0502040204020203" pitchFamily="34" charset="0"/>
              </a:rPr>
              <a:t>How do you think wearing a white shirt effects us socially, culturally, economically, politically and environmentally?</a:t>
            </a:r>
            <a:endParaRPr lang="en-GB" sz="1400" kern="100" dirty="0">
              <a:solidFill>
                <a:srgbClr val="715759"/>
              </a:solidFill>
              <a:latin typeface="Segoe UI" panose="020B0502040204020203" pitchFamily="34" charset="0"/>
              <a:ea typeface="Aptos" panose="020B0004020202020204" pitchFamily="34" charset="0"/>
              <a:cs typeface="Segoe UI" panose="020B0502040204020203" pitchFamily="34" charset="0"/>
            </a:endParaRPr>
          </a:p>
        </p:txBody>
      </p:sp>
      <p:cxnSp>
        <p:nvCxnSpPr>
          <p:cNvPr id="3" name="Straight Connector 2">
            <a:extLst>
              <a:ext uri="{FF2B5EF4-FFF2-40B4-BE49-F238E27FC236}">
                <a16:creationId xmlns:a16="http://schemas.microsoft.com/office/drawing/2014/main" id="{33BE004C-DA6B-A9AB-584C-16EBA3F2C77C}"/>
              </a:ext>
            </a:extLst>
          </p:cNvPr>
          <p:cNvCxnSpPr>
            <a:cxnSpLocks/>
          </p:cNvCxnSpPr>
          <p:nvPr/>
        </p:nvCxnSpPr>
        <p:spPr>
          <a:xfrm>
            <a:off x="2351131" y="776277"/>
            <a:ext cx="6866021"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1908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C61369-8B0E-3DFD-45BD-E947954282FB}"/>
              </a:ext>
            </a:extLst>
          </p:cNvPr>
          <p:cNvSpPr txBox="1"/>
          <p:nvPr/>
        </p:nvSpPr>
        <p:spPr>
          <a:xfrm>
            <a:off x="3564017" y="5032996"/>
            <a:ext cx="4959191" cy="715581"/>
          </a:xfrm>
          <a:prstGeom prst="rect">
            <a:avLst/>
          </a:prstGeom>
          <a:noFill/>
        </p:spPr>
        <p:txBody>
          <a:bodyPr wrap="square">
            <a:spAutoFit/>
          </a:bodyPr>
          <a:lstStyle/>
          <a:p>
            <a:r>
              <a:rPr lang="en-GB" sz="1350" kern="0" dirty="0">
                <a:solidFill>
                  <a:schemeClr val="bg1"/>
                </a:solidFill>
                <a:latin typeface="Segoe UI" panose="020B0502040204020203" pitchFamily="34" charset="0"/>
                <a:ea typeface="Times New Roman" panose="02020603050405020304" pitchFamily="18" charset="0"/>
                <a:cs typeface="Times New Roman" panose="02020603050405020304" pitchFamily="18" charset="0"/>
              </a:rPr>
              <a:t>By taking the best of each background to cross-pollinate and </a:t>
            </a:r>
          </a:p>
          <a:p>
            <a:r>
              <a:rPr lang="en-GB" sz="1350" kern="0" dirty="0">
                <a:solidFill>
                  <a:schemeClr val="bg1"/>
                </a:solidFill>
                <a:latin typeface="Segoe UI" panose="020B0502040204020203" pitchFamily="34" charset="0"/>
                <a:ea typeface="Times New Roman" panose="02020603050405020304" pitchFamily="18" charset="0"/>
                <a:cs typeface="Times New Roman" panose="02020603050405020304" pitchFamily="18" charset="0"/>
              </a:rPr>
              <a:t>not destroy, ignore, or condemn in representing the person who I am today</a:t>
            </a:r>
            <a:endParaRPr lang="en-GB" sz="1350" strike="sngStrike" dirty="0"/>
          </a:p>
        </p:txBody>
      </p:sp>
      <p:sp>
        <p:nvSpPr>
          <p:cNvPr id="13" name="TextBox 12">
            <a:extLst>
              <a:ext uri="{FF2B5EF4-FFF2-40B4-BE49-F238E27FC236}">
                <a16:creationId xmlns:a16="http://schemas.microsoft.com/office/drawing/2014/main" id="{9C3C9D04-7D68-F043-B7AE-A277241723D9}"/>
              </a:ext>
            </a:extLst>
          </p:cNvPr>
          <p:cNvSpPr txBox="1"/>
          <p:nvPr/>
        </p:nvSpPr>
        <p:spPr>
          <a:xfrm>
            <a:off x="1192374" y="1060899"/>
            <a:ext cx="7399175" cy="3170099"/>
          </a:xfrm>
          <a:prstGeom prst="rect">
            <a:avLst/>
          </a:prstGeom>
          <a:noFill/>
        </p:spPr>
        <p:txBody>
          <a:bodyPr wrap="square">
            <a:spAutoFit/>
          </a:bodyPr>
          <a:lstStyle/>
          <a:p>
            <a:r>
              <a:rPr lang="en-GB" sz="1600" kern="0" dirty="0">
                <a:solidFill>
                  <a:srgbClr val="715759"/>
                </a:solidFill>
                <a:effectLst/>
                <a:latin typeface="Segoe UI" panose="020B0502040204020203" pitchFamily="34" charset="0"/>
                <a:ea typeface="Times New Roman" panose="02020603050405020304" pitchFamily="18" charset="0"/>
                <a:cs typeface="Times New Roman" panose="02020603050405020304" pitchFamily="18" charset="0"/>
              </a:rPr>
              <a:t>My research question was going to be, </a:t>
            </a:r>
          </a:p>
          <a:p>
            <a:r>
              <a:rPr lang="en-GB" sz="1600" i="1" kern="0" dirty="0">
                <a:solidFill>
                  <a:srgbClr val="715759"/>
                </a:solidFill>
                <a:effectLst/>
                <a:latin typeface="Segoe UI" panose="020B0502040204020203" pitchFamily="34" charset="0"/>
                <a:ea typeface="Times New Roman" panose="02020603050405020304" pitchFamily="18" charset="0"/>
                <a:cs typeface="Times New Roman" panose="02020603050405020304" pitchFamily="18" charset="0"/>
              </a:rPr>
              <a:t>How can Technicians Decolonise their Workshops</a:t>
            </a:r>
            <a:r>
              <a:rPr lang="en-GB" sz="1600" i="1" kern="0" dirty="0">
                <a:solidFill>
                  <a:srgbClr val="715759"/>
                </a:solidFill>
                <a:latin typeface="Segoe UI" panose="020B0502040204020203" pitchFamily="34" charset="0"/>
                <a:ea typeface="Times New Roman" panose="02020603050405020304" pitchFamily="18" charset="0"/>
                <a:cs typeface="Times New Roman" panose="02020603050405020304" pitchFamily="18" charset="0"/>
              </a:rPr>
              <a:t>?</a:t>
            </a:r>
            <a:endParaRPr lang="en-GB" sz="1600" i="1" kern="0" dirty="0">
              <a:solidFill>
                <a:srgbClr val="715759"/>
              </a:solidFill>
              <a:effectLst/>
              <a:latin typeface="Segoe UI" panose="020B0502040204020203" pitchFamily="34" charset="0"/>
              <a:ea typeface="Times New Roman" panose="02020603050405020304" pitchFamily="18" charset="0"/>
              <a:cs typeface="Times New Roman" panose="02020603050405020304" pitchFamily="18" charset="0"/>
            </a:endParaRPr>
          </a:p>
          <a:p>
            <a:r>
              <a:rPr lang="en-GB" sz="1600" kern="0" dirty="0">
                <a:solidFill>
                  <a:srgbClr val="715759"/>
                </a:solidFill>
                <a:effectLst/>
                <a:latin typeface="Segoe UI" panose="020B0502040204020203" pitchFamily="34" charset="0"/>
                <a:ea typeface="Times New Roman" panose="02020603050405020304" pitchFamily="18" charset="0"/>
                <a:cs typeface="Times New Roman" panose="02020603050405020304" pitchFamily="18" charset="0"/>
              </a:rPr>
              <a:t>But as I do not personally like the word decolonisation,</a:t>
            </a:r>
          </a:p>
          <a:p>
            <a:r>
              <a:rPr lang="en-GB" sz="1600" kern="0" dirty="0">
                <a:solidFill>
                  <a:srgbClr val="715759"/>
                </a:solidFill>
                <a:effectLst/>
                <a:latin typeface="Segoe UI" panose="020B0502040204020203" pitchFamily="34" charset="0"/>
                <a:ea typeface="Times New Roman" panose="02020603050405020304" pitchFamily="18" charset="0"/>
                <a:cs typeface="Times New Roman" panose="02020603050405020304" pitchFamily="18" charset="0"/>
              </a:rPr>
              <a:t>I have called my research question </a:t>
            </a:r>
          </a:p>
          <a:p>
            <a:r>
              <a:rPr lang="en-GB" sz="2200" b="1" kern="0" dirty="0">
                <a:solidFill>
                  <a:srgbClr val="715759"/>
                </a:solidFill>
                <a:effectLst/>
                <a:latin typeface="Segoe UI" panose="020B0502040204020203" pitchFamily="34" charset="0"/>
                <a:ea typeface="Times New Roman" panose="02020603050405020304" pitchFamily="18" charset="0"/>
                <a:cs typeface="Times New Roman" panose="02020603050405020304" pitchFamily="18" charset="0"/>
              </a:rPr>
              <a:t>How can Technicians Cross-Pollinate their Workshops</a:t>
            </a:r>
            <a:r>
              <a:rPr lang="en-GB" sz="2200" b="1" kern="0" dirty="0">
                <a:solidFill>
                  <a:srgbClr val="715759"/>
                </a:solidFill>
                <a:latin typeface="Segoe UI" panose="020B0502040204020203" pitchFamily="34" charset="0"/>
                <a:ea typeface="Times New Roman" panose="02020603050405020304" pitchFamily="18" charset="0"/>
                <a:cs typeface="Times New Roman" panose="02020603050405020304" pitchFamily="18" charset="0"/>
              </a:rPr>
              <a:t>?</a:t>
            </a:r>
          </a:p>
          <a:p>
            <a:endParaRPr lang="en-GB" kern="0" dirty="0">
              <a:solidFill>
                <a:srgbClr val="715759"/>
              </a:solidFill>
              <a:latin typeface="Segoe UI" panose="020B0502040204020203" pitchFamily="34" charset="0"/>
              <a:ea typeface="Times New Roman" panose="02020603050405020304" pitchFamily="18" charset="0"/>
              <a:cs typeface="Segoe UI" panose="020B0502040204020203" pitchFamily="34" charset="0"/>
            </a:endParaRPr>
          </a:p>
          <a:p>
            <a:endParaRPr lang="en-GB" kern="0" dirty="0">
              <a:solidFill>
                <a:srgbClr val="715759"/>
              </a:solidFill>
              <a:latin typeface="Segoe UI" panose="020B0502040204020203" pitchFamily="34" charset="0"/>
              <a:ea typeface="Times New Roman" panose="02020603050405020304" pitchFamily="18" charset="0"/>
              <a:cs typeface="Segoe UI" panose="020B0502040204020203" pitchFamily="34" charset="0"/>
            </a:endParaRPr>
          </a:p>
          <a:p>
            <a:r>
              <a:rPr lang="en-GB" sz="1600" kern="0" dirty="0">
                <a:solidFill>
                  <a:srgbClr val="715759"/>
                </a:solidFill>
                <a:latin typeface="Segoe UI" panose="020B0502040204020203" pitchFamily="34" charset="0"/>
                <a:ea typeface="Times New Roman" panose="02020603050405020304" pitchFamily="18" charset="0"/>
                <a:cs typeface="Segoe UI" panose="020B0502040204020203" pitchFamily="34" charset="0"/>
              </a:rPr>
              <a:t>Being b</a:t>
            </a:r>
            <a:r>
              <a:rPr lang="en-GB" sz="1600" kern="0" dirty="0">
                <a:solidFill>
                  <a:srgbClr val="715759"/>
                </a:solidFill>
                <a:effectLst/>
                <a:latin typeface="Segoe UI" panose="020B0502040204020203" pitchFamily="34" charset="0"/>
                <a:ea typeface="Times New Roman" panose="02020603050405020304" pitchFamily="18" charset="0"/>
                <a:cs typeface="Segoe UI" panose="020B0502040204020203" pitchFamily="34" charset="0"/>
              </a:rPr>
              <a:t>ought up within a dual background of a traditional </a:t>
            </a:r>
          </a:p>
          <a:p>
            <a:r>
              <a:rPr lang="en-GB" sz="1600" b="1" kern="0" dirty="0">
                <a:solidFill>
                  <a:srgbClr val="715759"/>
                </a:solidFill>
                <a:effectLst/>
                <a:latin typeface="Segoe UI" panose="020B0502040204020203" pitchFamily="34" charset="0"/>
                <a:ea typeface="Times New Roman" panose="02020603050405020304" pitchFamily="18" charset="0"/>
                <a:cs typeface="Segoe UI" panose="020B0502040204020203" pitchFamily="34" charset="0"/>
              </a:rPr>
              <a:t>Hindu family within British culture</a:t>
            </a:r>
            <a:r>
              <a:rPr lang="en-GB" sz="1600" kern="0" dirty="0">
                <a:solidFill>
                  <a:srgbClr val="715759"/>
                </a:solidFill>
                <a:effectLst/>
                <a:latin typeface="Segoe UI" panose="020B0502040204020203" pitchFamily="34" charset="0"/>
                <a:ea typeface="Times New Roman" panose="02020603050405020304" pitchFamily="18" charset="0"/>
                <a:cs typeface="Segoe UI" panose="020B0502040204020203" pitchFamily="34" charset="0"/>
              </a:rPr>
              <a:t>,</a:t>
            </a:r>
          </a:p>
          <a:p>
            <a:r>
              <a:rPr lang="en-GB" sz="1600" kern="0" dirty="0">
                <a:solidFill>
                  <a:srgbClr val="715759"/>
                </a:solidFill>
                <a:effectLst/>
                <a:latin typeface="Segoe UI" panose="020B0502040204020203" pitchFamily="34" charset="0"/>
                <a:ea typeface="Times New Roman" panose="02020603050405020304" pitchFamily="18" charset="0"/>
                <a:cs typeface="Segoe UI" panose="020B0502040204020203" pitchFamily="34" charset="0"/>
              </a:rPr>
              <a:t>it is important for me for to take the best of each background </a:t>
            </a:r>
          </a:p>
          <a:p>
            <a:r>
              <a:rPr lang="en-GB" sz="1600" kern="0" dirty="0">
                <a:solidFill>
                  <a:srgbClr val="715759"/>
                </a:solidFill>
                <a:effectLst/>
                <a:latin typeface="Segoe UI" panose="020B0502040204020203" pitchFamily="34" charset="0"/>
                <a:ea typeface="Times New Roman" panose="02020603050405020304" pitchFamily="18" charset="0"/>
                <a:cs typeface="Segoe UI" panose="020B0502040204020203" pitchFamily="34" charset="0"/>
              </a:rPr>
              <a:t>to cross-pollinate and not destroy, ignore, or condemn in </a:t>
            </a:r>
          </a:p>
          <a:p>
            <a:r>
              <a:rPr lang="en-GB" sz="1600" kern="0" dirty="0">
                <a:solidFill>
                  <a:srgbClr val="715759"/>
                </a:solidFill>
                <a:effectLst/>
                <a:latin typeface="Segoe UI" panose="020B0502040204020203" pitchFamily="34" charset="0"/>
                <a:ea typeface="Times New Roman" panose="02020603050405020304" pitchFamily="18" charset="0"/>
                <a:cs typeface="Segoe UI" panose="020B0502040204020203" pitchFamily="34" charset="0"/>
              </a:rPr>
              <a:t>Representing the person who I am today.</a:t>
            </a:r>
            <a:endParaRPr lang="en-GB" sz="2000" kern="0" dirty="0">
              <a:solidFill>
                <a:srgbClr val="715759"/>
              </a:solidFill>
              <a:latin typeface="Segoe UI" panose="020B0502040204020203" pitchFamily="34" charset="0"/>
              <a:ea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704FF5E0-00C5-4994-4C39-5D40B49358FB}"/>
              </a:ext>
            </a:extLst>
          </p:cNvPr>
          <p:cNvCxnSpPr/>
          <p:nvPr/>
        </p:nvCxnSpPr>
        <p:spPr>
          <a:xfrm>
            <a:off x="8523208" y="0"/>
            <a:ext cx="0" cy="4324633"/>
          </a:xfrm>
          <a:prstGeom prst="line">
            <a:avLst/>
          </a:prstGeom>
          <a:ln>
            <a:solidFill>
              <a:srgbClr val="C541C7"/>
            </a:solidFill>
          </a:ln>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D9BE173E-D939-FE17-D50E-8544F610625D}"/>
              </a:ext>
            </a:extLst>
          </p:cNvPr>
          <p:cNvSpPr txBox="1"/>
          <p:nvPr/>
        </p:nvSpPr>
        <p:spPr>
          <a:xfrm>
            <a:off x="3057061" y="4852177"/>
            <a:ext cx="3029877" cy="1077218"/>
          </a:xfrm>
          <a:prstGeom prst="rect">
            <a:avLst/>
          </a:prstGeom>
          <a:noFill/>
        </p:spPr>
        <p:txBody>
          <a:bodyPr wrap="square">
            <a:spAutoFit/>
          </a:bodyPr>
          <a:lstStyle/>
          <a:p>
            <a:pPr marL="0" marR="0" lvl="0" indent="0" algn="l" defTabSz="914400" rtl="0" eaLnBrk="1" fontAlgn="auto" latinLnBrk="0" hangingPunct="1">
              <a:spcBef>
                <a:spcPts val="0"/>
              </a:spcBef>
              <a:buClrTx/>
              <a:buSzTx/>
              <a:buFontTx/>
              <a:buNone/>
              <a:tabLst/>
              <a:defRPr/>
            </a:pPr>
            <a:r>
              <a:rPr lang="en-GB" sz="1600" dirty="0">
                <a:solidFill>
                  <a:srgbClr val="715759"/>
                </a:solidFill>
                <a:latin typeface="Segoe UI" panose="020B0502040204020203" pitchFamily="34" charset="0"/>
                <a:cs typeface="Segoe UI" panose="020B0502040204020203" pitchFamily="34" charset="0"/>
              </a:rPr>
              <a:t>Cross- Pollination :</a:t>
            </a:r>
          </a:p>
          <a:p>
            <a:pPr marL="0" marR="0" lvl="0" indent="0" algn="l" defTabSz="914400" rtl="0" eaLnBrk="1" fontAlgn="auto" latinLnBrk="0" hangingPunct="1">
              <a:spcBef>
                <a:spcPts val="0"/>
              </a:spcBef>
              <a:buClrTx/>
              <a:buSzTx/>
              <a:buFontTx/>
              <a:buNone/>
              <a:tabLst/>
              <a:defRPr/>
            </a:pPr>
            <a:r>
              <a:rPr lang="en-GB" sz="1600" dirty="0">
                <a:solidFill>
                  <a:srgbClr val="715759"/>
                </a:solidFill>
                <a:latin typeface="Segoe UI" panose="020B0502040204020203" pitchFamily="34" charset="0"/>
                <a:cs typeface="Segoe UI" panose="020B0502040204020203" pitchFamily="34" charset="0"/>
              </a:rPr>
              <a:t>How we can take </a:t>
            </a:r>
          </a:p>
          <a:p>
            <a:pPr marL="0" marR="0" lvl="0" indent="0" algn="l" defTabSz="914400" rtl="0" eaLnBrk="1" fontAlgn="auto" latinLnBrk="0" hangingPunct="1">
              <a:spcBef>
                <a:spcPts val="0"/>
              </a:spcBef>
              <a:buClrTx/>
              <a:buSzTx/>
              <a:buFontTx/>
              <a:buNone/>
              <a:tabLst/>
              <a:defRPr/>
            </a:pPr>
            <a:r>
              <a:rPr lang="en-GB" sz="1600" b="1" dirty="0">
                <a:solidFill>
                  <a:srgbClr val="715759"/>
                </a:solidFill>
                <a:latin typeface="Segoe UI" panose="020B0502040204020203" pitchFamily="34" charset="0"/>
                <a:cs typeface="Segoe UI" panose="020B0502040204020203" pitchFamily="34" charset="0"/>
              </a:rPr>
              <a:t>two different DNA‘s </a:t>
            </a:r>
          </a:p>
          <a:p>
            <a:pPr marL="0" marR="0" lvl="0" indent="0" algn="l" defTabSz="914400" rtl="0" eaLnBrk="1" fontAlgn="auto" latinLnBrk="0" hangingPunct="1">
              <a:spcBef>
                <a:spcPts val="0"/>
              </a:spcBef>
              <a:buClrTx/>
              <a:buSzTx/>
              <a:buFontTx/>
              <a:buNone/>
              <a:tabLst/>
              <a:defRPr/>
            </a:pPr>
            <a:r>
              <a:rPr lang="en-GB" sz="1600" dirty="0">
                <a:solidFill>
                  <a:srgbClr val="715759"/>
                </a:solidFill>
                <a:latin typeface="Segoe UI" panose="020B0502040204020203" pitchFamily="34" charset="0"/>
                <a:cs typeface="Segoe UI" panose="020B0502040204020203" pitchFamily="34" charset="0"/>
              </a:rPr>
              <a:t>and create something new</a:t>
            </a:r>
          </a:p>
        </p:txBody>
      </p:sp>
      <p:cxnSp>
        <p:nvCxnSpPr>
          <p:cNvPr id="11" name="Straight Connector 10">
            <a:extLst>
              <a:ext uri="{FF2B5EF4-FFF2-40B4-BE49-F238E27FC236}">
                <a16:creationId xmlns:a16="http://schemas.microsoft.com/office/drawing/2014/main" id="{0284678C-9873-8E39-617C-AE93D2A37048}"/>
              </a:ext>
            </a:extLst>
          </p:cNvPr>
          <p:cNvCxnSpPr/>
          <p:nvPr/>
        </p:nvCxnSpPr>
        <p:spPr>
          <a:xfrm>
            <a:off x="0" y="6080760"/>
            <a:ext cx="7809471" cy="0"/>
          </a:xfrm>
          <a:prstGeom prst="line">
            <a:avLst/>
          </a:prstGeom>
          <a:ln>
            <a:solidFill>
              <a:srgbClr val="C541C7"/>
            </a:solidFill>
          </a:ln>
        </p:spPr>
        <p:style>
          <a:lnRef idx="2">
            <a:schemeClr val="accent1"/>
          </a:lnRef>
          <a:fillRef idx="0">
            <a:schemeClr val="accent1"/>
          </a:fillRef>
          <a:effectRef idx="1">
            <a:schemeClr val="accent1"/>
          </a:effectRef>
          <a:fontRef idx="minor">
            <a:schemeClr val="tx1"/>
          </a:fontRef>
        </p:style>
      </p:cxnSp>
      <p:pic>
        <p:nvPicPr>
          <p:cNvPr id="3" name="Picture 2" descr="A butterfly on a flower&#10;&#10;Description automatically generated">
            <a:extLst>
              <a:ext uri="{FF2B5EF4-FFF2-40B4-BE49-F238E27FC236}">
                <a16:creationId xmlns:a16="http://schemas.microsoft.com/office/drawing/2014/main" id="{C1BAF85C-6785-7DA3-1189-B65E762FF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7172" y="4298628"/>
            <a:ext cx="3238976" cy="2159317"/>
          </a:xfrm>
          <a:prstGeom prst="rect">
            <a:avLst/>
          </a:prstGeom>
        </p:spPr>
      </p:pic>
    </p:spTree>
    <p:extLst>
      <p:ext uri="{BB962C8B-B14F-4D97-AF65-F5344CB8AC3E}">
        <p14:creationId xmlns:p14="http://schemas.microsoft.com/office/powerpoint/2010/main" val="1729104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916535-69C1-32B7-AC25-08F896010109}"/>
              </a:ext>
            </a:extLst>
          </p:cNvPr>
          <p:cNvSpPr txBox="1"/>
          <p:nvPr/>
        </p:nvSpPr>
        <p:spPr>
          <a:xfrm>
            <a:off x="1211424" y="979714"/>
            <a:ext cx="5346441" cy="4247317"/>
          </a:xfrm>
          <a:prstGeom prst="rect">
            <a:avLst/>
          </a:prstGeom>
          <a:noFill/>
        </p:spPr>
        <p:txBody>
          <a:bodyPr wrap="square" rtlCol="0">
            <a:spAutoFit/>
          </a:bodyPr>
          <a:lstStyle/>
          <a:p>
            <a:r>
              <a:rPr lang="en-GB" sz="5400" dirty="0">
                <a:solidFill>
                  <a:srgbClr val="715759"/>
                </a:solidFill>
                <a:latin typeface="Minion Pro" panose="02040503050306020203" pitchFamily="18" charset="0"/>
              </a:rPr>
              <a:t>T</a:t>
            </a:r>
            <a:r>
              <a:rPr lang="en-GB" sz="4000" dirty="0">
                <a:solidFill>
                  <a:srgbClr val="715759"/>
                </a:solidFill>
                <a:latin typeface="Minion Pro" panose="02040503050306020203" pitchFamily="18" charset="0"/>
              </a:rPr>
              <a:t>HE</a:t>
            </a:r>
            <a:r>
              <a:rPr lang="en-GB" sz="4400" dirty="0">
                <a:solidFill>
                  <a:srgbClr val="715759"/>
                </a:solidFill>
                <a:latin typeface="Minion Pro" panose="02040503050306020203" pitchFamily="18" charset="0"/>
              </a:rPr>
              <a:t> </a:t>
            </a:r>
            <a:r>
              <a:rPr lang="en-GB" sz="5400" dirty="0">
                <a:solidFill>
                  <a:srgbClr val="715759"/>
                </a:solidFill>
                <a:latin typeface="Minion Pro" panose="02040503050306020203" pitchFamily="18" charset="0"/>
              </a:rPr>
              <a:t>S</a:t>
            </a:r>
            <a:r>
              <a:rPr lang="en-GB" sz="4000" dirty="0">
                <a:solidFill>
                  <a:srgbClr val="715759"/>
                </a:solidFill>
                <a:latin typeface="Minion Pro" panose="02040503050306020203" pitchFamily="18" charset="0"/>
              </a:rPr>
              <a:t>HIRT</a:t>
            </a:r>
          </a:p>
          <a:p>
            <a:endParaRPr lang="en-GB" sz="4000" dirty="0">
              <a:solidFill>
                <a:srgbClr val="715759"/>
              </a:solidFill>
              <a:latin typeface="Minion Pro" panose="02040503050306020203" pitchFamily="18" charset="0"/>
            </a:endParaRPr>
          </a:p>
          <a:p>
            <a:r>
              <a:rPr lang="en-GB" sz="1600" dirty="0">
                <a:solidFill>
                  <a:srgbClr val="715759"/>
                </a:solidFill>
                <a:latin typeface="Segoe UI" panose="020B0502040204020203" pitchFamily="34" charset="0"/>
                <a:cs typeface="Segoe UI" panose="020B0502040204020203" pitchFamily="34" charset="0"/>
              </a:rPr>
              <a:t>Brief Background</a:t>
            </a:r>
          </a:p>
          <a:p>
            <a:endParaRPr lang="en-GB" sz="1600" dirty="0">
              <a:solidFill>
                <a:srgbClr val="715759"/>
              </a:solidFill>
              <a:latin typeface="Segoe UI" panose="020B0502040204020203" pitchFamily="34" charset="0"/>
              <a:cs typeface="Segoe UI" panose="020B0502040204020203" pitchFamily="34" charset="0"/>
            </a:endParaRPr>
          </a:p>
          <a:p>
            <a:r>
              <a:rPr lang="en-GB" sz="1600" dirty="0">
                <a:solidFill>
                  <a:srgbClr val="7030A0"/>
                </a:solidFill>
                <a:latin typeface="Segoe UI" panose="020B0502040204020203" pitchFamily="34" charset="0"/>
                <a:cs typeface="Segoe UI" panose="020B0502040204020203" pitchFamily="34" charset="0"/>
              </a:rPr>
              <a:t>The Writing Task	20 minutes</a:t>
            </a:r>
          </a:p>
          <a:p>
            <a:endParaRPr lang="en-GB" sz="1600" dirty="0">
              <a:solidFill>
                <a:srgbClr val="715759"/>
              </a:solidFill>
              <a:latin typeface="Segoe UI" panose="020B0502040204020203" pitchFamily="34" charset="0"/>
              <a:cs typeface="Segoe UI" panose="020B0502040204020203" pitchFamily="34" charset="0"/>
            </a:endParaRPr>
          </a:p>
          <a:p>
            <a:r>
              <a:rPr lang="en-GB" sz="1600" dirty="0">
                <a:solidFill>
                  <a:srgbClr val="437090"/>
                </a:solidFill>
                <a:latin typeface="Segoe UI" panose="020B0502040204020203" pitchFamily="34" charset="0"/>
                <a:cs typeface="Segoe UI" panose="020B0502040204020203" pitchFamily="34" charset="0"/>
              </a:rPr>
              <a:t>The Collage Task	20 minutes</a:t>
            </a:r>
          </a:p>
          <a:p>
            <a:endParaRPr lang="en-GB" sz="1600" dirty="0">
              <a:solidFill>
                <a:srgbClr val="715759"/>
              </a:solidFill>
              <a:latin typeface="Segoe UI" panose="020B0502040204020203" pitchFamily="34" charset="0"/>
              <a:cs typeface="Segoe UI" panose="020B0502040204020203" pitchFamily="34" charset="0"/>
            </a:endParaRPr>
          </a:p>
          <a:p>
            <a:r>
              <a:rPr lang="en-GB" sz="1600" dirty="0">
                <a:solidFill>
                  <a:srgbClr val="C00000"/>
                </a:solidFill>
                <a:latin typeface="Segoe UI" panose="020B0502040204020203" pitchFamily="34" charset="0"/>
                <a:cs typeface="Segoe UI" panose="020B0502040204020203" pitchFamily="34" charset="0"/>
              </a:rPr>
              <a:t>The Draping Task	20 minutes</a:t>
            </a:r>
          </a:p>
          <a:p>
            <a:endParaRPr lang="en-GB" sz="1600" dirty="0">
              <a:solidFill>
                <a:srgbClr val="C00000"/>
              </a:solidFill>
              <a:latin typeface="Segoe UI" panose="020B0502040204020203" pitchFamily="34" charset="0"/>
              <a:cs typeface="Segoe UI" panose="020B0502040204020203" pitchFamily="34" charset="0"/>
            </a:endParaRPr>
          </a:p>
          <a:p>
            <a:r>
              <a:rPr lang="en-GB" sz="1600" dirty="0">
                <a:solidFill>
                  <a:srgbClr val="92D050"/>
                </a:solidFill>
                <a:latin typeface="Segoe UI" panose="020B0502040204020203" pitchFamily="34" charset="0"/>
                <a:cs typeface="Segoe UI" panose="020B0502040204020203" pitchFamily="34" charset="0"/>
              </a:rPr>
              <a:t>Questionnaire</a:t>
            </a:r>
            <a:r>
              <a:rPr lang="en-GB" sz="1600" dirty="0">
                <a:solidFill>
                  <a:srgbClr val="C00000"/>
                </a:solidFill>
                <a:latin typeface="Segoe UI" panose="020B0502040204020203" pitchFamily="34" charset="0"/>
                <a:cs typeface="Segoe UI" panose="020B0502040204020203" pitchFamily="34" charset="0"/>
              </a:rPr>
              <a:t>		</a:t>
            </a:r>
          </a:p>
          <a:p>
            <a:endParaRPr lang="en-GB" sz="1600" dirty="0">
              <a:solidFill>
                <a:srgbClr val="715759"/>
              </a:solidFill>
              <a:latin typeface="Segoe UI" panose="020B0502040204020203" pitchFamily="34" charset="0"/>
              <a:cs typeface="Segoe UI" panose="020B0502040204020203" pitchFamily="34" charset="0"/>
            </a:endParaRPr>
          </a:p>
          <a:p>
            <a:r>
              <a:rPr lang="en-GB" sz="1600" dirty="0">
                <a:solidFill>
                  <a:srgbClr val="715759"/>
                </a:solidFill>
                <a:latin typeface="Segoe UI" panose="020B0502040204020203" pitchFamily="34" charset="0"/>
                <a:cs typeface="Segoe UI" panose="020B0502040204020203" pitchFamily="34" charset="0"/>
              </a:rPr>
              <a:t>Light Lunch		2pm vacate the room</a:t>
            </a:r>
          </a:p>
        </p:txBody>
      </p:sp>
      <p:cxnSp>
        <p:nvCxnSpPr>
          <p:cNvPr id="5" name="Straight Connector 4">
            <a:extLst>
              <a:ext uri="{FF2B5EF4-FFF2-40B4-BE49-F238E27FC236}">
                <a16:creationId xmlns:a16="http://schemas.microsoft.com/office/drawing/2014/main" id="{827FE026-817D-1C04-796A-71B1A36D3F2D}"/>
              </a:ext>
            </a:extLst>
          </p:cNvPr>
          <p:cNvCxnSpPr/>
          <p:nvPr/>
        </p:nvCxnSpPr>
        <p:spPr>
          <a:xfrm>
            <a:off x="0" y="6080760"/>
            <a:ext cx="7809471" cy="0"/>
          </a:xfrm>
          <a:prstGeom prst="line">
            <a:avLst/>
          </a:prstGeom>
          <a:ln>
            <a:solidFill>
              <a:srgbClr val="715759"/>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B0EB567-1538-59D3-4452-F71BF550FBD3}"/>
              </a:ext>
            </a:extLst>
          </p:cNvPr>
          <p:cNvCxnSpPr>
            <a:cxnSpLocks/>
          </p:cNvCxnSpPr>
          <p:nvPr/>
        </p:nvCxnSpPr>
        <p:spPr>
          <a:xfrm>
            <a:off x="8523208" y="0"/>
            <a:ext cx="0" cy="5589037"/>
          </a:xfrm>
          <a:prstGeom prst="line">
            <a:avLst/>
          </a:prstGeom>
          <a:ln>
            <a:solidFill>
              <a:srgbClr val="715759"/>
            </a:solidFill>
          </a:ln>
        </p:spPr>
        <p:style>
          <a:lnRef idx="2">
            <a:schemeClr val="dk1"/>
          </a:lnRef>
          <a:fillRef idx="0">
            <a:schemeClr val="dk1"/>
          </a:fillRef>
          <a:effectRef idx="1">
            <a:schemeClr val="dk1"/>
          </a:effectRef>
          <a:fontRef idx="minor">
            <a:schemeClr val="tx1"/>
          </a:fontRef>
        </p:style>
      </p:cxnSp>
      <p:pic>
        <p:nvPicPr>
          <p:cNvPr id="10" name="Picture 9" descr="A tree with swingers and a white shirt&#10;&#10;Description automatically generated">
            <a:extLst>
              <a:ext uri="{FF2B5EF4-FFF2-40B4-BE49-F238E27FC236}">
                <a16:creationId xmlns:a16="http://schemas.microsoft.com/office/drawing/2014/main" id="{586DD3FD-5B8E-756B-B271-6330E044F3DB}"/>
              </a:ext>
            </a:extLst>
          </p:cNvPr>
          <p:cNvPicPr>
            <a:picLocks noChangeAspect="1"/>
          </p:cNvPicPr>
          <p:nvPr/>
        </p:nvPicPr>
        <p:blipFill>
          <a:blip r:embed="rId2"/>
          <a:srcRect l="47959" t="42768" r="26123"/>
          <a:stretch/>
        </p:blipFill>
        <p:spPr>
          <a:xfrm>
            <a:off x="7352524" y="4739952"/>
            <a:ext cx="1519586" cy="1917407"/>
          </a:xfrm>
          <a:prstGeom prst="rect">
            <a:avLst/>
          </a:prstGeom>
        </p:spPr>
      </p:pic>
    </p:spTree>
    <p:extLst>
      <p:ext uri="{BB962C8B-B14F-4D97-AF65-F5344CB8AC3E}">
        <p14:creationId xmlns:p14="http://schemas.microsoft.com/office/powerpoint/2010/main" val="1832943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DD0CD27-85F6-3286-5881-879F722D6B33}"/>
              </a:ext>
            </a:extLst>
          </p:cNvPr>
          <p:cNvCxnSpPr>
            <a:cxnSpLocks/>
          </p:cNvCxnSpPr>
          <p:nvPr/>
        </p:nvCxnSpPr>
        <p:spPr>
          <a:xfrm>
            <a:off x="0" y="2411730"/>
            <a:ext cx="9144000" cy="0"/>
          </a:xfrm>
          <a:prstGeom prst="line">
            <a:avLst/>
          </a:prstGeom>
          <a:ln>
            <a:solidFill>
              <a:srgbClr val="715759"/>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03114CD3-D69C-B09A-9174-DD15B71DD26E}"/>
              </a:ext>
            </a:extLst>
          </p:cNvPr>
          <p:cNvPicPr>
            <a:picLocks noChangeAspect="1"/>
          </p:cNvPicPr>
          <p:nvPr/>
        </p:nvPicPr>
        <p:blipFill>
          <a:blip r:embed="rId2"/>
          <a:stretch>
            <a:fillRect/>
          </a:stretch>
        </p:blipFill>
        <p:spPr>
          <a:xfrm>
            <a:off x="346968" y="1390420"/>
            <a:ext cx="2108183" cy="2072870"/>
          </a:xfrm>
          <a:prstGeom prst="rect">
            <a:avLst/>
          </a:prstGeom>
          <a:effectLst>
            <a:softEdge rad="31750"/>
          </a:effectLst>
        </p:spPr>
      </p:pic>
      <p:sp>
        <p:nvSpPr>
          <p:cNvPr id="4" name="TextBox 3">
            <a:extLst>
              <a:ext uri="{FF2B5EF4-FFF2-40B4-BE49-F238E27FC236}">
                <a16:creationId xmlns:a16="http://schemas.microsoft.com/office/drawing/2014/main" id="{3145F682-872E-2271-3B39-F2ECF7EAC9EC}"/>
              </a:ext>
            </a:extLst>
          </p:cNvPr>
          <p:cNvSpPr txBox="1"/>
          <p:nvPr/>
        </p:nvSpPr>
        <p:spPr>
          <a:xfrm>
            <a:off x="476841" y="3812984"/>
            <a:ext cx="1848436" cy="1338828"/>
          </a:xfrm>
          <a:prstGeom prst="rect">
            <a:avLst/>
          </a:prstGeom>
          <a:noFill/>
        </p:spPr>
        <p:txBody>
          <a:bodyPr wrap="square">
            <a:spAutoFit/>
          </a:bodyPr>
          <a:lstStyle/>
          <a:p>
            <a:r>
              <a:rPr lang="en-GB" sz="1350" dirty="0">
                <a:solidFill>
                  <a:srgbClr val="23614C"/>
                </a:solidFill>
                <a:latin typeface="inherit"/>
              </a:rPr>
              <a:t>Ancient Egyptians used the finest woven linen as an expression of class</a:t>
            </a:r>
          </a:p>
          <a:p>
            <a:r>
              <a:rPr lang="en-GB" sz="1350" b="1" dirty="0">
                <a:solidFill>
                  <a:srgbClr val="23614C"/>
                </a:solidFill>
                <a:latin typeface="inherit"/>
              </a:rPr>
              <a:t>c 3500 </a:t>
            </a:r>
            <a:r>
              <a:rPr lang="en-GB" sz="1350" b="1" dirty="0" err="1">
                <a:solidFill>
                  <a:srgbClr val="23614C"/>
                </a:solidFill>
                <a:latin typeface="inherit"/>
              </a:rPr>
              <a:t>bce</a:t>
            </a:r>
            <a:endParaRPr lang="en-GB" sz="1350" b="1" dirty="0">
              <a:solidFill>
                <a:srgbClr val="23614C"/>
              </a:solidFill>
              <a:latin typeface="inherit"/>
            </a:endParaRPr>
          </a:p>
          <a:p>
            <a:r>
              <a:rPr lang="en-GB" sz="1350" b="1" dirty="0">
                <a:solidFill>
                  <a:srgbClr val="23614C"/>
                </a:solidFill>
                <a:latin typeface="inherit"/>
              </a:rPr>
              <a:t>		</a:t>
            </a:r>
            <a:r>
              <a:rPr lang="en-GB" sz="900" i="1" dirty="0" err="1">
                <a:solidFill>
                  <a:srgbClr val="23614C"/>
                </a:solidFill>
                <a:latin typeface="inherit"/>
              </a:rPr>
              <a:t>v&amp;a</a:t>
            </a:r>
            <a:endParaRPr lang="en-GB" sz="900" i="1" dirty="0">
              <a:solidFill>
                <a:srgbClr val="23614C"/>
              </a:solidFill>
              <a:latin typeface="inherit"/>
            </a:endParaRPr>
          </a:p>
        </p:txBody>
      </p:sp>
      <p:pic>
        <p:nvPicPr>
          <p:cNvPr id="5" name="Picture 4" descr="A statue of a person&#10;&#10;Description automatically generated">
            <a:extLst>
              <a:ext uri="{FF2B5EF4-FFF2-40B4-BE49-F238E27FC236}">
                <a16:creationId xmlns:a16="http://schemas.microsoft.com/office/drawing/2014/main" id="{02ACC05B-143E-17B4-5B6B-47CF73EF3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724" y="1390420"/>
            <a:ext cx="1554653" cy="2072870"/>
          </a:xfrm>
          <a:prstGeom prst="rect">
            <a:avLst/>
          </a:prstGeom>
          <a:effectLst>
            <a:softEdge rad="31750"/>
          </a:effectLst>
        </p:spPr>
      </p:pic>
      <p:sp>
        <p:nvSpPr>
          <p:cNvPr id="6" name="TextBox 5">
            <a:extLst>
              <a:ext uri="{FF2B5EF4-FFF2-40B4-BE49-F238E27FC236}">
                <a16:creationId xmlns:a16="http://schemas.microsoft.com/office/drawing/2014/main" id="{C317516E-56D0-CF0F-9824-7E25D5B25108}"/>
              </a:ext>
            </a:extLst>
          </p:cNvPr>
          <p:cNvSpPr txBox="1"/>
          <p:nvPr/>
        </p:nvSpPr>
        <p:spPr>
          <a:xfrm>
            <a:off x="2974311" y="3812984"/>
            <a:ext cx="1501478" cy="1408078"/>
          </a:xfrm>
          <a:prstGeom prst="rect">
            <a:avLst/>
          </a:prstGeom>
          <a:noFill/>
        </p:spPr>
        <p:txBody>
          <a:bodyPr wrap="square">
            <a:spAutoFit/>
          </a:bodyPr>
          <a:lstStyle/>
          <a:p>
            <a:r>
              <a:rPr lang="en-GB" sz="1350" dirty="0">
                <a:solidFill>
                  <a:srgbClr val="715759"/>
                </a:solidFill>
                <a:latin typeface="inherit"/>
              </a:rPr>
              <a:t>The smock signalled a change in men’s fashion Brutus</a:t>
            </a:r>
          </a:p>
          <a:p>
            <a:r>
              <a:rPr lang="en-GB" sz="1350" b="1" dirty="0">
                <a:solidFill>
                  <a:srgbClr val="715759"/>
                </a:solidFill>
                <a:latin typeface="inherit"/>
              </a:rPr>
              <a:t>c 85 </a:t>
            </a:r>
            <a:r>
              <a:rPr lang="en-GB" sz="1350" b="1" dirty="0" err="1">
                <a:solidFill>
                  <a:srgbClr val="715759"/>
                </a:solidFill>
                <a:latin typeface="inherit"/>
              </a:rPr>
              <a:t>bce</a:t>
            </a:r>
            <a:endParaRPr lang="en-GB" sz="1350" b="1" dirty="0">
              <a:solidFill>
                <a:srgbClr val="715759"/>
              </a:solidFill>
              <a:latin typeface="inherit"/>
            </a:endParaRPr>
          </a:p>
          <a:p>
            <a:pPr algn="r"/>
            <a:r>
              <a:rPr lang="en-GB" sz="900" i="1" dirty="0">
                <a:solidFill>
                  <a:srgbClr val="715759"/>
                </a:solidFill>
                <a:latin typeface="inherit"/>
              </a:rPr>
              <a:t>museum of bargello Florence</a:t>
            </a:r>
          </a:p>
        </p:txBody>
      </p:sp>
      <p:sp>
        <p:nvSpPr>
          <p:cNvPr id="7" name="TextBox 6">
            <a:extLst>
              <a:ext uri="{FF2B5EF4-FFF2-40B4-BE49-F238E27FC236}">
                <a16:creationId xmlns:a16="http://schemas.microsoft.com/office/drawing/2014/main" id="{603A501B-48FC-6CA0-4A30-D4A56C7F7351}"/>
              </a:ext>
            </a:extLst>
          </p:cNvPr>
          <p:cNvSpPr txBox="1"/>
          <p:nvPr/>
        </p:nvSpPr>
        <p:spPr>
          <a:xfrm>
            <a:off x="5216266" y="3812983"/>
            <a:ext cx="1161518" cy="1408078"/>
          </a:xfrm>
          <a:prstGeom prst="rect">
            <a:avLst/>
          </a:prstGeom>
          <a:noFill/>
        </p:spPr>
        <p:txBody>
          <a:bodyPr wrap="square">
            <a:spAutoFit/>
          </a:bodyPr>
          <a:lstStyle/>
          <a:p>
            <a:r>
              <a:rPr lang="en-GB" sz="1350" dirty="0">
                <a:solidFill>
                  <a:srgbClr val="715759"/>
                </a:solidFill>
                <a:latin typeface="inherit"/>
              </a:rPr>
              <a:t>The </a:t>
            </a:r>
            <a:r>
              <a:rPr lang="en-GB" sz="1350" dirty="0" err="1">
                <a:solidFill>
                  <a:srgbClr val="715759"/>
                </a:solidFill>
                <a:latin typeface="inherit"/>
              </a:rPr>
              <a:t>Shenyi</a:t>
            </a:r>
            <a:endParaRPr lang="en-GB" sz="1350" dirty="0">
              <a:solidFill>
                <a:srgbClr val="715759"/>
              </a:solidFill>
              <a:latin typeface="inherit"/>
            </a:endParaRPr>
          </a:p>
          <a:p>
            <a:r>
              <a:rPr lang="en-GB" sz="1350" dirty="0">
                <a:solidFill>
                  <a:srgbClr val="715759"/>
                </a:solidFill>
                <a:latin typeface="inherit"/>
              </a:rPr>
              <a:t>Also spread to Korea &amp; Japan</a:t>
            </a:r>
          </a:p>
          <a:p>
            <a:r>
              <a:rPr lang="en-GB" sz="1350" b="1" dirty="0">
                <a:solidFill>
                  <a:srgbClr val="715759"/>
                </a:solidFill>
                <a:latin typeface="inherit"/>
              </a:rPr>
              <a:t>c 960-1360 </a:t>
            </a:r>
            <a:r>
              <a:rPr lang="en-GB" sz="1350" b="1" dirty="0" err="1">
                <a:solidFill>
                  <a:srgbClr val="715759"/>
                </a:solidFill>
                <a:latin typeface="inherit"/>
              </a:rPr>
              <a:t>ce</a:t>
            </a:r>
            <a:endParaRPr lang="en-GB" sz="1350" b="1" dirty="0">
              <a:solidFill>
                <a:srgbClr val="715759"/>
              </a:solidFill>
              <a:latin typeface="inherit"/>
            </a:endParaRPr>
          </a:p>
          <a:p>
            <a:pPr algn="r"/>
            <a:r>
              <a:rPr lang="en-GB" sz="900" i="1" dirty="0">
                <a:solidFill>
                  <a:srgbClr val="715759"/>
                </a:solidFill>
                <a:latin typeface="inherit"/>
              </a:rPr>
              <a:t>https://chine365.fr/culture/hanfu-shenyi</a:t>
            </a:r>
          </a:p>
        </p:txBody>
      </p:sp>
      <p:pic>
        <p:nvPicPr>
          <p:cNvPr id="8" name="Picture 7" descr="A person in a long robe&#10;&#10;Description automatically generated">
            <a:extLst>
              <a:ext uri="{FF2B5EF4-FFF2-40B4-BE49-F238E27FC236}">
                <a16:creationId xmlns:a16="http://schemas.microsoft.com/office/drawing/2014/main" id="{8377BF86-273A-7698-F96B-9A2E244C0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4950" y="1390420"/>
            <a:ext cx="1604151" cy="2072870"/>
          </a:xfrm>
          <a:prstGeom prst="rect">
            <a:avLst/>
          </a:prstGeom>
        </p:spPr>
      </p:pic>
      <p:pic>
        <p:nvPicPr>
          <p:cNvPr id="9" name="Picture 8" descr="A group of men in different clothing&#10;&#10;Description automatically generated">
            <a:extLst>
              <a:ext uri="{FF2B5EF4-FFF2-40B4-BE49-F238E27FC236}">
                <a16:creationId xmlns:a16="http://schemas.microsoft.com/office/drawing/2014/main" id="{90DB9E0A-8C9D-9256-42F8-254603E5FA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1675" y="1390421"/>
            <a:ext cx="1705356" cy="2057400"/>
          </a:xfrm>
          <a:prstGeom prst="rect">
            <a:avLst/>
          </a:prstGeom>
        </p:spPr>
      </p:pic>
      <p:sp>
        <p:nvSpPr>
          <p:cNvPr id="10" name="TextBox 9">
            <a:extLst>
              <a:ext uri="{FF2B5EF4-FFF2-40B4-BE49-F238E27FC236}">
                <a16:creationId xmlns:a16="http://schemas.microsoft.com/office/drawing/2014/main" id="{75765F15-D462-B4AC-4C67-D1BD338090C8}"/>
              </a:ext>
            </a:extLst>
          </p:cNvPr>
          <p:cNvSpPr txBox="1"/>
          <p:nvPr/>
        </p:nvSpPr>
        <p:spPr>
          <a:xfrm>
            <a:off x="7123206" y="3812984"/>
            <a:ext cx="1642295" cy="1269578"/>
          </a:xfrm>
          <a:prstGeom prst="rect">
            <a:avLst/>
          </a:prstGeom>
          <a:noFill/>
        </p:spPr>
        <p:txBody>
          <a:bodyPr wrap="square">
            <a:spAutoFit/>
          </a:bodyPr>
          <a:lstStyle/>
          <a:p>
            <a:r>
              <a:rPr lang="en-GB" sz="1350" dirty="0">
                <a:solidFill>
                  <a:srgbClr val="715759"/>
                </a:solidFill>
                <a:latin typeface="inherit"/>
              </a:rPr>
              <a:t>A continent of 54 countries and </a:t>
            </a:r>
          </a:p>
          <a:p>
            <a:r>
              <a:rPr lang="en-GB" sz="1350" dirty="0">
                <a:solidFill>
                  <a:srgbClr val="715759"/>
                </a:solidFill>
                <a:latin typeface="inherit"/>
              </a:rPr>
              <a:t>pre-colonial tribal traditions</a:t>
            </a:r>
          </a:p>
          <a:p>
            <a:endParaRPr lang="en-GB" sz="1350" dirty="0">
              <a:solidFill>
                <a:srgbClr val="715759"/>
              </a:solidFill>
              <a:latin typeface="inherit"/>
            </a:endParaRPr>
          </a:p>
          <a:p>
            <a:r>
              <a:rPr lang="en-GB" sz="900" i="1" dirty="0">
                <a:solidFill>
                  <a:srgbClr val="715759"/>
                </a:solidFill>
                <a:latin typeface="inherit"/>
              </a:rPr>
              <a:t>https://ar.inspiredpencil.com</a:t>
            </a:r>
          </a:p>
        </p:txBody>
      </p:sp>
      <p:grpSp>
        <p:nvGrpSpPr>
          <p:cNvPr id="12" name="Group 11">
            <a:extLst>
              <a:ext uri="{FF2B5EF4-FFF2-40B4-BE49-F238E27FC236}">
                <a16:creationId xmlns:a16="http://schemas.microsoft.com/office/drawing/2014/main" id="{4E6A36F8-31FA-EE15-A4FB-E7517710C94D}"/>
              </a:ext>
            </a:extLst>
          </p:cNvPr>
          <p:cNvGrpSpPr/>
          <p:nvPr/>
        </p:nvGrpSpPr>
        <p:grpSpPr>
          <a:xfrm>
            <a:off x="0" y="5842493"/>
            <a:ext cx="9144000" cy="507831"/>
            <a:chOff x="0" y="5842493"/>
            <a:chExt cx="9144000" cy="507831"/>
          </a:xfrm>
        </p:grpSpPr>
        <p:cxnSp>
          <p:nvCxnSpPr>
            <p:cNvPr id="13" name="Straight Connector 12">
              <a:extLst>
                <a:ext uri="{FF2B5EF4-FFF2-40B4-BE49-F238E27FC236}">
                  <a16:creationId xmlns:a16="http://schemas.microsoft.com/office/drawing/2014/main" id="{04932DE5-276E-174F-3001-726B3B1922C4}"/>
                </a:ext>
              </a:extLst>
            </p:cNvPr>
            <p:cNvCxnSpPr>
              <a:cxnSpLocks/>
            </p:cNvCxnSpPr>
            <p:nvPr/>
          </p:nvCxnSpPr>
          <p:spPr>
            <a:xfrm>
              <a:off x="0" y="6080760"/>
              <a:ext cx="9144000" cy="0"/>
            </a:xfrm>
            <a:prstGeom prst="line">
              <a:avLst/>
            </a:prstGeom>
            <a:ln>
              <a:solidFill>
                <a:srgbClr val="715759"/>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EAF1FE3-D297-65F2-C437-4F3BAC0FF1C6}"/>
                </a:ext>
              </a:extLst>
            </p:cNvPr>
            <p:cNvSpPr txBox="1"/>
            <p:nvPr/>
          </p:nvSpPr>
          <p:spPr>
            <a:xfrm>
              <a:off x="695300" y="5842493"/>
              <a:ext cx="1411518" cy="507831"/>
            </a:xfrm>
            <a:prstGeom prst="rect">
              <a:avLst/>
            </a:prstGeom>
            <a:solidFill>
              <a:schemeClr val="bg1"/>
            </a:solidFill>
          </p:spPr>
          <p:txBody>
            <a:bodyPr wrap="square">
              <a:spAutoFit/>
            </a:bodyPr>
            <a:lstStyle/>
            <a:p>
              <a:pPr algn="ctr"/>
              <a:r>
                <a:rPr lang="en-GB" sz="2700" b="1" dirty="0">
                  <a:solidFill>
                    <a:srgbClr val="715759"/>
                  </a:solidFill>
                  <a:latin typeface="inherit"/>
                </a:rPr>
                <a:t>EGYPT</a:t>
              </a:r>
              <a:endParaRPr lang="en-GB" sz="2700" dirty="0">
                <a:solidFill>
                  <a:srgbClr val="715759"/>
                </a:solidFill>
              </a:endParaRPr>
            </a:p>
          </p:txBody>
        </p:sp>
        <p:sp>
          <p:nvSpPr>
            <p:cNvPr id="15" name="TextBox 14">
              <a:extLst>
                <a:ext uri="{FF2B5EF4-FFF2-40B4-BE49-F238E27FC236}">
                  <a16:creationId xmlns:a16="http://schemas.microsoft.com/office/drawing/2014/main" id="{868D35B8-2D0D-C032-4815-259B27E11DD8}"/>
                </a:ext>
              </a:extLst>
            </p:cNvPr>
            <p:cNvSpPr txBox="1"/>
            <p:nvPr/>
          </p:nvSpPr>
          <p:spPr>
            <a:xfrm>
              <a:off x="3019291" y="5842493"/>
              <a:ext cx="1411518" cy="507831"/>
            </a:xfrm>
            <a:prstGeom prst="rect">
              <a:avLst/>
            </a:prstGeom>
            <a:solidFill>
              <a:schemeClr val="bg1"/>
            </a:solidFill>
          </p:spPr>
          <p:txBody>
            <a:bodyPr wrap="square">
              <a:spAutoFit/>
            </a:bodyPr>
            <a:lstStyle/>
            <a:p>
              <a:pPr algn="ctr"/>
              <a:r>
                <a:rPr lang="en-GB" sz="2700" b="1" dirty="0">
                  <a:solidFill>
                    <a:srgbClr val="715759"/>
                  </a:solidFill>
                  <a:latin typeface="inherit"/>
                </a:rPr>
                <a:t>ITALY</a:t>
              </a:r>
              <a:endParaRPr lang="en-GB" sz="2700" dirty="0">
                <a:solidFill>
                  <a:srgbClr val="715759"/>
                </a:solidFill>
              </a:endParaRPr>
            </a:p>
          </p:txBody>
        </p:sp>
        <p:sp>
          <p:nvSpPr>
            <p:cNvPr id="16" name="TextBox 15">
              <a:extLst>
                <a:ext uri="{FF2B5EF4-FFF2-40B4-BE49-F238E27FC236}">
                  <a16:creationId xmlns:a16="http://schemas.microsoft.com/office/drawing/2014/main" id="{47CF2129-16A1-6FC3-0435-8D80FB3929D2}"/>
                </a:ext>
              </a:extLst>
            </p:cNvPr>
            <p:cNvSpPr txBox="1"/>
            <p:nvPr/>
          </p:nvSpPr>
          <p:spPr>
            <a:xfrm>
              <a:off x="5091266" y="5842493"/>
              <a:ext cx="1411518" cy="507831"/>
            </a:xfrm>
            <a:prstGeom prst="rect">
              <a:avLst/>
            </a:prstGeom>
            <a:solidFill>
              <a:schemeClr val="bg1"/>
            </a:solidFill>
          </p:spPr>
          <p:txBody>
            <a:bodyPr wrap="square">
              <a:spAutoFit/>
            </a:bodyPr>
            <a:lstStyle/>
            <a:p>
              <a:pPr algn="ctr"/>
              <a:r>
                <a:rPr lang="en-GB" sz="2700" b="1" dirty="0">
                  <a:solidFill>
                    <a:srgbClr val="715759"/>
                  </a:solidFill>
                  <a:latin typeface="inherit"/>
                </a:rPr>
                <a:t>CHINA</a:t>
              </a:r>
              <a:endParaRPr lang="en-GB" sz="2700" dirty="0">
                <a:solidFill>
                  <a:srgbClr val="715759"/>
                </a:solidFill>
              </a:endParaRPr>
            </a:p>
          </p:txBody>
        </p:sp>
        <p:sp>
          <p:nvSpPr>
            <p:cNvPr id="17" name="TextBox 16">
              <a:extLst>
                <a:ext uri="{FF2B5EF4-FFF2-40B4-BE49-F238E27FC236}">
                  <a16:creationId xmlns:a16="http://schemas.microsoft.com/office/drawing/2014/main" id="{97B4B47E-3594-BC3A-51F3-93A71FA2F73B}"/>
                </a:ext>
              </a:extLst>
            </p:cNvPr>
            <p:cNvSpPr txBox="1"/>
            <p:nvPr/>
          </p:nvSpPr>
          <p:spPr>
            <a:xfrm>
              <a:off x="7238594" y="5842493"/>
              <a:ext cx="1411518" cy="507831"/>
            </a:xfrm>
            <a:prstGeom prst="rect">
              <a:avLst/>
            </a:prstGeom>
            <a:solidFill>
              <a:schemeClr val="bg1"/>
            </a:solidFill>
          </p:spPr>
          <p:txBody>
            <a:bodyPr wrap="square">
              <a:spAutoFit/>
            </a:bodyPr>
            <a:lstStyle/>
            <a:p>
              <a:pPr algn="ctr"/>
              <a:r>
                <a:rPr lang="en-GB" sz="2700" b="1" dirty="0">
                  <a:solidFill>
                    <a:srgbClr val="715759"/>
                  </a:solidFill>
                  <a:latin typeface="inherit"/>
                </a:rPr>
                <a:t>AFRICA</a:t>
              </a:r>
            </a:p>
          </p:txBody>
        </p:sp>
      </p:grpSp>
    </p:spTree>
    <p:extLst>
      <p:ext uri="{BB962C8B-B14F-4D97-AF65-F5344CB8AC3E}">
        <p14:creationId xmlns:p14="http://schemas.microsoft.com/office/powerpoint/2010/main" val="3436130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B429FC86-C718-39C8-E6A7-A62D59D21B52}"/>
              </a:ext>
            </a:extLst>
          </p:cNvPr>
          <p:cNvCxnSpPr>
            <a:cxnSpLocks/>
          </p:cNvCxnSpPr>
          <p:nvPr/>
        </p:nvCxnSpPr>
        <p:spPr>
          <a:xfrm>
            <a:off x="0" y="2411730"/>
            <a:ext cx="9144000" cy="0"/>
          </a:xfrm>
          <a:prstGeom prst="line">
            <a:avLst/>
          </a:prstGeom>
          <a:ln>
            <a:solidFill>
              <a:srgbClr val="715759"/>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5F2EA8B-F73B-3776-F0D1-5AAB2295DB01}"/>
              </a:ext>
            </a:extLst>
          </p:cNvPr>
          <p:cNvCxnSpPr>
            <a:cxnSpLocks/>
          </p:cNvCxnSpPr>
          <p:nvPr/>
        </p:nvCxnSpPr>
        <p:spPr>
          <a:xfrm>
            <a:off x="0" y="6080760"/>
            <a:ext cx="9144000" cy="0"/>
          </a:xfrm>
          <a:prstGeom prst="line">
            <a:avLst/>
          </a:prstGeom>
          <a:ln>
            <a:solidFill>
              <a:srgbClr val="715759"/>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92F9F3A-87C0-4DC4-7F5D-4CB49B9F9403}"/>
              </a:ext>
            </a:extLst>
          </p:cNvPr>
          <p:cNvSpPr txBox="1"/>
          <p:nvPr/>
        </p:nvSpPr>
        <p:spPr>
          <a:xfrm>
            <a:off x="446113" y="4333874"/>
            <a:ext cx="2110593" cy="1600438"/>
          </a:xfrm>
          <a:prstGeom prst="rect">
            <a:avLst/>
          </a:prstGeom>
          <a:noFill/>
        </p:spPr>
        <p:txBody>
          <a:bodyPr wrap="square">
            <a:spAutoFit/>
          </a:bodyPr>
          <a:lstStyle/>
          <a:p>
            <a:r>
              <a:rPr lang="en-GB" sz="1400" b="0" i="0" dirty="0">
                <a:solidFill>
                  <a:srgbClr val="715759"/>
                </a:solidFill>
                <a:effectLst/>
                <a:latin typeface="Segoe UI" panose="020B0502040204020203" pitchFamily="34" charset="0"/>
                <a:cs typeface="Segoe UI" panose="020B0502040204020203" pitchFamily="34" charset="0"/>
              </a:rPr>
              <a:t>Brummell set the mode in 1806 for the ruffled shirt for both day and evening wear. Men’s clothing became more sombre in the Victorian age.. </a:t>
            </a:r>
            <a:endParaRPr lang="en-GB" sz="1400" dirty="0">
              <a:solidFill>
                <a:srgbClr val="715759"/>
              </a:solidFill>
              <a:latin typeface="Segoe UI" panose="020B0502040204020203" pitchFamily="34" charset="0"/>
              <a:cs typeface="Segoe UI" panose="020B0502040204020203" pitchFamily="34" charset="0"/>
            </a:endParaRPr>
          </a:p>
        </p:txBody>
      </p:sp>
      <p:pic>
        <p:nvPicPr>
          <p:cNvPr id="14" name="Picture 13" descr="A statue of a person in a suit&#10;&#10;Description automatically generated">
            <a:extLst>
              <a:ext uri="{FF2B5EF4-FFF2-40B4-BE49-F238E27FC236}">
                <a16:creationId xmlns:a16="http://schemas.microsoft.com/office/drawing/2014/main" id="{24561980-F114-00AB-CCA3-C499A1AC5D1F}"/>
              </a:ext>
            </a:extLst>
          </p:cNvPr>
          <p:cNvPicPr>
            <a:picLocks noChangeAspect="1"/>
          </p:cNvPicPr>
          <p:nvPr/>
        </p:nvPicPr>
        <p:blipFill>
          <a:blip r:embed="rId2">
            <a:extLst>
              <a:ext uri="{28A0092B-C50C-407E-A947-70E740481C1C}">
                <a14:useLocalDpi xmlns:a14="http://schemas.microsoft.com/office/drawing/2010/main" val="0"/>
              </a:ext>
            </a:extLst>
          </a:blip>
          <a:srcRect l="34729" r="35953" b="39148"/>
          <a:stretch/>
        </p:blipFill>
        <p:spPr>
          <a:xfrm>
            <a:off x="506047" y="600431"/>
            <a:ext cx="1990725" cy="2140591"/>
          </a:xfrm>
          <a:prstGeom prst="rect">
            <a:avLst/>
          </a:prstGeom>
        </p:spPr>
      </p:pic>
      <p:sp>
        <p:nvSpPr>
          <p:cNvPr id="41" name="TextBox 40">
            <a:extLst>
              <a:ext uri="{FF2B5EF4-FFF2-40B4-BE49-F238E27FC236}">
                <a16:creationId xmlns:a16="http://schemas.microsoft.com/office/drawing/2014/main" id="{53A1BEBB-211B-0ACC-689B-91512FD212C8}"/>
              </a:ext>
            </a:extLst>
          </p:cNvPr>
          <p:cNvSpPr txBox="1"/>
          <p:nvPr/>
        </p:nvSpPr>
        <p:spPr>
          <a:xfrm>
            <a:off x="653673" y="5884261"/>
            <a:ext cx="1695475" cy="507831"/>
          </a:xfrm>
          <a:prstGeom prst="rect">
            <a:avLst/>
          </a:prstGeom>
          <a:solidFill>
            <a:schemeClr val="bg1"/>
          </a:solidFill>
        </p:spPr>
        <p:txBody>
          <a:bodyPr wrap="square">
            <a:spAutoFit/>
          </a:bodyPr>
          <a:lstStyle/>
          <a:p>
            <a:pPr algn="ctr"/>
            <a:r>
              <a:rPr lang="en-GB" sz="2700" b="1" dirty="0">
                <a:solidFill>
                  <a:srgbClr val="715759"/>
                </a:solidFill>
                <a:latin typeface="inherit"/>
              </a:rPr>
              <a:t>c1806</a:t>
            </a:r>
            <a:endParaRPr lang="en-GB" sz="2700" dirty="0">
              <a:solidFill>
                <a:srgbClr val="715759"/>
              </a:solidFill>
            </a:endParaRPr>
          </a:p>
        </p:txBody>
      </p:sp>
      <p:sp>
        <p:nvSpPr>
          <p:cNvPr id="43" name="TextBox 42">
            <a:extLst>
              <a:ext uri="{FF2B5EF4-FFF2-40B4-BE49-F238E27FC236}">
                <a16:creationId xmlns:a16="http://schemas.microsoft.com/office/drawing/2014/main" id="{083F08B7-21DD-E39D-4A24-1D4F2F0520F2}"/>
              </a:ext>
            </a:extLst>
          </p:cNvPr>
          <p:cNvSpPr txBox="1"/>
          <p:nvPr/>
        </p:nvSpPr>
        <p:spPr>
          <a:xfrm>
            <a:off x="7025652" y="5800655"/>
            <a:ext cx="1411518" cy="507831"/>
          </a:xfrm>
          <a:prstGeom prst="rect">
            <a:avLst/>
          </a:prstGeom>
          <a:solidFill>
            <a:schemeClr val="bg1"/>
          </a:solidFill>
        </p:spPr>
        <p:txBody>
          <a:bodyPr wrap="square">
            <a:spAutoFit/>
          </a:bodyPr>
          <a:lstStyle/>
          <a:p>
            <a:pPr algn="ctr"/>
            <a:r>
              <a:rPr lang="en-GB" sz="2700" b="1" dirty="0">
                <a:solidFill>
                  <a:srgbClr val="715759"/>
                </a:solidFill>
                <a:latin typeface="inherit"/>
              </a:rPr>
              <a:t>C20</a:t>
            </a:r>
            <a:r>
              <a:rPr lang="en-GB" sz="2700" b="1" baseline="30000" dirty="0">
                <a:solidFill>
                  <a:srgbClr val="715759"/>
                </a:solidFill>
                <a:latin typeface="inherit"/>
              </a:rPr>
              <a:t>th</a:t>
            </a:r>
            <a:r>
              <a:rPr lang="en-GB" sz="2700" b="1" dirty="0">
                <a:solidFill>
                  <a:srgbClr val="715759"/>
                </a:solidFill>
                <a:latin typeface="inherit"/>
              </a:rPr>
              <a:t> </a:t>
            </a:r>
            <a:endParaRPr lang="en-GB" sz="2700" dirty="0">
              <a:solidFill>
                <a:srgbClr val="715759"/>
              </a:solidFill>
            </a:endParaRPr>
          </a:p>
        </p:txBody>
      </p:sp>
      <p:pic>
        <p:nvPicPr>
          <p:cNvPr id="49" name="Picture 48" descr="A person in a suit standing next to another person in a suit&#10;&#10;Description automatically generated">
            <a:extLst>
              <a:ext uri="{FF2B5EF4-FFF2-40B4-BE49-F238E27FC236}">
                <a16:creationId xmlns:a16="http://schemas.microsoft.com/office/drawing/2014/main" id="{D8722DD5-C015-072F-9597-FBA3584A6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373" y="600431"/>
            <a:ext cx="2035660" cy="3250270"/>
          </a:xfrm>
          <a:prstGeom prst="rect">
            <a:avLst/>
          </a:prstGeom>
        </p:spPr>
      </p:pic>
      <p:sp>
        <p:nvSpPr>
          <p:cNvPr id="52" name="TextBox 51">
            <a:extLst>
              <a:ext uri="{FF2B5EF4-FFF2-40B4-BE49-F238E27FC236}">
                <a16:creationId xmlns:a16="http://schemas.microsoft.com/office/drawing/2014/main" id="{887CA0D3-BA77-B0FC-9CE8-D12EBCD2768D}"/>
              </a:ext>
            </a:extLst>
          </p:cNvPr>
          <p:cNvSpPr txBox="1"/>
          <p:nvPr/>
        </p:nvSpPr>
        <p:spPr>
          <a:xfrm>
            <a:off x="3618466" y="5851955"/>
            <a:ext cx="1695475" cy="507831"/>
          </a:xfrm>
          <a:prstGeom prst="rect">
            <a:avLst/>
          </a:prstGeom>
          <a:solidFill>
            <a:schemeClr val="bg1"/>
          </a:solidFill>
        </p:spPr>
        <p:txBody>
          <a:bodyPr wrap="square">
            <a:spAutoFit/>
          </a:bodyPr>
          <a:lstStyle/>
          <a:p>
            <a:pPr algn="ctr"/>
            <a:r>
              <a:rPr lang="en-GB" sz="2700" b="1" dirty="0">
                <a:solidFill>
                  <a:srgbClr val="715759"/>
                </a:solidFill>
                <a:latin typeface="inherit"/>
              </a:rPr>
              <a:t>c1906</a:t>
            </a:r>
            <a:endParaRPr lang="en-GB" sz="2700" dirty="0">
              <a:solidFill>
                <a:srgbClr val="715759"/>
              </a:solidFill>
            </a:endParaRPr>
          </a:p>
        </p:txBody>
      </p:sp>
      <p:sp>
        <p:nvSpPr>
          <p:cNvPr id="55" name="TextBox 54">
            <a:extLst>
              <a:ext uri="{FF2B5EF4-FFF2-40B4-BE49-F238E27FC236}">
                <a16:creationId xmlns:a16="http://schemas.microsoft.com/office/drawing/2014/main" id="{0F6DFC9C-3B09-1A8A-BF28-F98E4BBA5E1C}"/>
              </a:ext>
            </a:extLst>
          </p:cNvPr>
          <p:cNvSpPr txBox="1"/>
          <p:nvPr/>
        </p:nvSpPr>
        <p:spPr>
          <a:xfrm>
            <a:off x="3448373" y="4369553"/>
            <a:ext cx="1714501" cy="307777"/>
          </a:xfrm>
          <a:prstGeom prst="rect">
            <a:avLst/>
          </a:prstGeom>
          <a:noFill/>
        </p:spPr>
        <p:txBody>
          <a:bodyPr wrap="square">
            <a:spAutoFit/>
          </a:bodyPr>
          <a:lstStyle/>
          <a:p>
            <a:r>
              <a:rPr lang="en-GB" sz="1400" b="0" i="0" dirty="0">
                <a:solidFill>
                  <a:srgbClr val="715759"/>
                </a:solidFill>
                <a:effectLst/>
                <a:latin typeface="Segoe UI" panose="020B0502040204020203" pitchFamily="34" charset="0"/>
                <a:cs typeface="Segoe UI" panose="020B0502040204020203" pitchFamily="34" charset="0"/>
              </a:rPr>
              <a:t>Edwardian England</a:t>
            </a:r>
            <a:endParaRPr lang="en-GB" sz="1400" dirty="0"/>
          </a:p>
        </p:txBody>
      </p:sp>
      <p:grpSp>
        <p:nvGrpSpPr>
          <p:cNvPr id="58" name="Group 57">
            <a:extLst>
              <a:ext uri="{FF2B5EF4-FFF2-40B4-BE49-F238E27FC236}">
                <a16:creationId xmlns:a16="http://schemas.microsoft.com/office/drawing/2014/main" id="{E4BD981A-FC08-074C-7E8E-65CE017C141E}"/>
              </a:ext>
            </a:extLst>
          </p:cNvPr>
          <p:cNvGrpSpPr/>
          <p:nvPr/>
        </p:nvGrpSpPr>
        <p:grpSpPr>
          <a:xfrm>
            <a:off x="6318822" y="600431"/>
            <a:ext cx="2825178" cy="3774131"/>
            <a:chOff x="6318822" y="600431"/>
            <a:chExt cx="2825178" cy="3774131"/>
          </a:xfrm>
        </p:grpSpPr>
        <p:grpSp>
          <p:nvGrpSpPr>
            <p:cNvPr id="56" name="Group 55">
              <a:extLst>
                <a:ext uri="{FF2B5EF4-FFF2-40B4-BE49-F238E27FC236}">
                  <a16:creationId xmlns:a16="http://schemas.microsoft.com/office/drawing/2014/main" id="{A440A8C6-D743-3EE9-06AA-D4A1686F36A4}"/>
                </a:ext>
              </a:extLst>
            </p:cNvPr>
            <p:cNvGrpSpPr/>
            <p:nvPr/>
          </p:nvGrpSpPr>
          <p:grpSpPr>
            <a:xfrm>
              <a:off x="6318822" y="600431"/>
              <a:ext cx="1714500" cy="3774131"/>
              <a:chOff x="6318822" y="600431"/>
              <a:chExt cx="1714500" cy="3774131"/>
            </a:xfrm>
          </p:grpSpPr>
          <p:pic>
            <p:nvPicPr>
              <p:cNvPr id="7" name="Picture 6" descr="A close up of a person's lips&#10;&#10;Description automatically generated">
                <a:extLst>
                  <a:ext uri="{FF2B5EF4-FFF2-40B4-BE49-F238E27FC236}">
                    <a16:creationId xmlns:a16="http://schemas.microsoft.com/office/drawing/2014/main" id="{190158C9-67B2-6323-FFC2-45E1A37DC22A}"/>
                  </a:ext>
                </a:extLst>
              </p:cNvPr>
              <p:cNvPicPr>
                <a:picLocks noChangeAspect="1"/>
              </p:cNvPicPr>
              <p:nvPr/>
            </p:nvPicPr>
            <p:blipFill>
              <a:blip r:embed="rId4">
                <a:extLst>
                  <a:ext uri="{28A0092B-C50C-407E-A947-70E740481C1C}">
                    <a14:useLocalDpi xmlns:a14="http://schemas.microsoft.com/office/drawing/2010/main" val="0"/>
                  </a:ext>
                </a:extLst>
              </a:blip>
              <a:srcRect l="8608" r="8609"/>
              <a:stretch/>
            </p:blipFill>
            <p:spPr>
              <a:xfrm>
                <a:off x="6318822" y="600431"/>
                <a:ext cx="1714500" cy="1164973"/>
              </a:xfrm>
              <a:prstGeom prst="rect">
                <a:avLst/>
              </a:prstGeom>
            </p:spPr>
          </p:pic>
          <p:pic>
            <p:nvPicPr>
              <p:cNvPr id="9" name="Picture 8" descr="A close up of a necklace&#10;&#10;Description automatically generated">
                <a:extLst>
                  <a:ext uri="{FF2B5EF4-FFF2-40B4-BE49-F238E27FC236}">
                    <a16:creationId xmlns:a16="http://schemas.microsoft.com/office/drawing/2014/main" id="{515F97D5-B96B-2CF8-FD0A-97C5BA463DC5}"/>
                  </a:ext>
                </a:extLst>
              </p:cNvPr>
              <p:cNvPicPr>
                <a:picLocks noChangeAspect="1"/>
              </p:cNvPicPr>
              <p:nvPr/>
            </p:nvPicPr>
            <p:blipFill>
              <a:blip r:embed="rId5">
                <a:extLst>
                  <a:ext uri="{28A0092B-C50C-407E-A947-70E740481C1C}">
                    <a14:useLocalDpi xmlns:a14="http://schemas.microsoft.com/office/drawing/2010/main" val="0"/>
                  </a:ext>
                </a:extLst>
              </a:blip>
              <a:srcRect b="22961"/>
              <a:stretch/>
            </p:blipFill>
            <p:spPr>
              <a:xfrm>
                <a:off x="6318822" y="3383926"/>
                <a:ext cx="1714500" cy="990636"/>
              </a:xfrm>
              <a:prstGeom prst="rect">
                <a:avLst/>
              </a:prstGeom>
            </p:spPr>
          </p:pic>
          <p:pic>
            <p:nvPicPr>
              <p:cNvPr id="4" name="Picture 3" descr="A person in a hat&#10;&#10;Description automatically generated">
                <a:extLst>
                  <a:ext uri="{FF2B5EF4-FFF2-40B4-BE49-F238E27FC236}">
                    <a16:creationId xmlns:a16="http://schemas.microsoft.com/office/drawing/2014/main" id="{6704441D-0945-3BFA-B589-BA5D136E0316}"/>
                  </a:ext>
                </a:extLst>
              </p:cNvPr>
              <p:cNvPicPr>
                <a:picLocks noChangeAspect="1"/>
              </p:cNvPicPr>
              <p:nvPr/>
            </p:nvPicPr>
            <p:blipFill>
              <a:blip r:embed="rId6">
                <a:extLst>
                  <a:ext uri="{28A0092B-C50C-407E-A947-70E740481C1C}">
                    <a14:useLocalDpi xmlns:a14="http://schemas.microsoft.com/office/drawing/2010/main" val="0"/>
                  </a:ext>
                </a:extLst>
              </a:blip>
              <a:srcRect r="17474"/>
              <a:stretch/>
            </p:blipFill>
            <p:spPr>
              <a:xfrm>
                <a:off x="6318822" y="2041914"/>
                <a:ext cx="1714500" cy="1164973"/>
              </a:xfrm>
              <a:prstGeom prst="rect">
                <a:avLst/>
              </a:prstGeom>
            </p:spPr>
          </p:pic>
        </p:grpSp>
        <p:grpSp>
          <p:nvGrpSpPr>
            <p:cNvPr id="57" name="Group 56">
              <a:extLst>
                <a:ext uri="{FF2B5EF4-FFF2-40B4-BE49-F238E27FC236}">
                  <a16:creationId xmlns:a16="http://schemas.microsoft.com/office/drawing/2014/main" id="{FEBA8F10-D51B-B540-CDC2-D58917B5793A}"/>
                </a:ext>
              </a:extLst>
            </p:cNvPr>
            <p:cNvGrpSpPr/>
            <p:nvPr/>
          </p:nvGrpSpPr>
          <p:grpSpPr>
            <a:xfrm>
              <a:off x="7642522" y="1156117"/>
              <a:ext cx="1501478" cy="3031308"/>
              <a:chOff x="7642522" y="1156117"/>
              <a:chExt cx="1501478" cy="3031308"/>
            </a:xfrm>
          </p:grpSpPr>
          <p:sp>
            <p:nvSpPr>
              <p:cNvPr id="3" name="TextBox 2">
                <a:extLst>
                  <a:ext uri="{FF2B5EF4-FFF2-40B4-BE49-F238E27FC236}">
                    <a16:creationId xmlns:a16="http://schemas.microsoft.com/office/drawing/2014/main" id="{2EBCAE95-DFC1-CD79-D059-DBFB7D56F1B5}"/>
                  </a:ext>
                </a:extLst>
              </p:cNvPr>
              <p:cNvSpPr txBox="1"/>
              <p:nvPr/>
            </p:nvSpPr>
            <p:spPr>
              <a:xfrm>
                <a:off x="7642522" y="3664205"/>
                <a:ext cx="1501478" cy="523220"/>
              </a:xfrm>
              <a:prstGeom prst="rect">
                <a:avLst/>
              </a:prstGeom>
              <a:solidFill>
                <a:schemeClr val="bg1"/>
              </a:solidFill>
            </p:spPr>
            <p:txBody>
              <a:bodyPr wrap="square">
                <a:spAutoFit/>
              </a:bodyPr>
              <a:lstStyle/>
              <a:p>
                <a:r>
                  <a:rPr lang="en-GB" sz="1400" dirty="0">
                    <a:solidFill>
                      <a:srgbClr val="715759"/>
                    </a:solidFill>
                    <a:latin typeface="Segoe UI" panose="020B0502040204020203" pitchFamily="34" charset="0"/>
                    <a:cs typeface="Segoe UI" panose="020B0502040204020203" pitchFamily="34" charset="0"/>
                  </a:rPr>
                  <a:t>Females paid less than males</a:t>
                </a:r>
                <a:endParaRPr lang="en-GB" sz="1400" i="1" dirty="0">
                  <a:solidFill>
                    <a:srgbClr val="715759"/>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874865D2-72E6-74B0-39C6-D30343D3D5C4}"/>
                  </a:ext>
                </a:extLst>
              </p:cNvPr>
              <p:cNvSpPr txBox="1"/>
              <p:nvPr/>
            </p:nvSpPr>
            <p:spPr>
              <a:xfrm>
                <a:off x="7642522" y="2608683"/>
                <a:ext cx="1501478" cy="523220"/>
              </a:xfrm>
              <a:prstGeom prst="rect">
                <a:avLst/>
              </a:prstGeom>
              <a:solidFill>
                <a:schemeClr val="bg1"/>
              </a:solidFill>
            </p:spPr>
            <p:txBody>
              <a:bodyPr wrap="square">
                <a:spAutoFit/>
              </a:bodyPr>
              <a:lstStyle/>
              <a:p>
                <a:r>
                  <a:rPr lang="en-GB" sz="1400" dirty="0">
                    <a:solidFill>
                      <a:srgbClr val="715759"/>
                    </a:solidFill>
                    <a:latin typeface="Segoe UI" panose="020B0502040204020203" pitchFamily="34" charset="0"/>
                    <a:cs typeface="Segoe UI" panose="020B0502040204020203" pitchFamily="34" charset="0"/>
                  </a:rPr>
                  <a:t>Working men America</a:t>
                </a:r>
                <a:endParaRPr lang="en-GB" sz="1400" i="1" dirty="0">
                  <a:solidFill>
                    <a:srgbClr val="715759"/>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FCC65EB4-4328-1F7E-2F9A-50BDF3EA94A9}"/>
                  </a:ext>
                </a:extLst>
              </p:cNvPr>
              <p:cNvSpPr txBox="1"/>
              <p:nvPr/>
            </p:nvSpPr>
            <p:spPr>
              <a:xfrm>
                <a:off x="7642522" y="1156117"/>
                <a:ext cx="1501478" cy="523220"/>
              </a:xfrm>
              <a:prstGeom prst="rect">
                <a:avLst/>
              </a:prstGeom>
              <a:solidFill>
                <a:schemeClr val="bg1"/>
              </a:solidFill>
            </p:spPr>
            <p:txBody>
              <a:bodyPr wrap="square">
                <a:spAutoFit/>
              </a:bodyPr>
              <a:lstStyle/>
              <a:p>
                <a:r>
                  <a:rPr lang="en-GB" sz="1400" dirty="0">
                    <a:solidFill>
                      <a:srgbClr val="715759"/>
                    </a:solidFill>
                    <a:latin typeface="Segoe UI" panose="020B0502040204020203" pitchFamily="34" charset="0"/>
                    <a:cs typeface="Segoe UI" panose="020B0502040204020203" pitchFamily="34" charset="0"/>
                  </a:rPr>
                  <a:t>Wealth, status and cleanliness</a:t>
                </a:r>
                <a:endParaRPr lang="en-GB" sz="1400" i="1" dirty="0">
                  <a:solidFill>
                    <a:srgbClr val="715759"/>
                  </a:solidFill>
                  <a:latin typeface="Segoe UI" panose="020B0502040204020203" pitchFamily="34" charset="0"/>
                  <a:cs typeface="Segoe UI" panose="020B0502040204020203" pitchFamily="34" charset="0"/>
                </a:endParaRPr>
              </a:p>
            </p:txBody>
          </p:sp>
        </p:grpSp>
      </p:grpSp>
      <p:sp>
        <p:nvSpPr>
          <p:cNvPr id="60" name="TextBox 59">
            <a:extLst>
              <a:ext uri="{FF2B5EF4-FFF2-40B4-BE49-F238E27FC236}">
                <a16:creationId xmlns:a16="http://schemas.microsoft.com/office/drawing/2014/main" id="{A3F059B7-5406-F5B6-B672-AC96D886CD94}"/>
              </a:ext>
            </a:extLst>
          </p:cNvPr>
          <p:cNvSpPr txBox="1"/>
          <p:nvPr/>
        </p:nvSpPr>
        <p:spPr>
          <a:xfrm>
            <a:off x="-3075352" y="2870293"/>
            <a:ext cx="2410789" cy="1754326"/>
          </a:xfrm>
          <a:prstGeom prst="rect">
            <a:avLst/>
          </a:prstGeom>
          <a:noFill/>
        </p:spPr>
        <p:txBody>
          <a:bodyPr wrap="square">
            <a:spAutoFit/>
          </a:bodyPr>
          <a:lstStyle/>
          <a:p>
            <a:r>
              <a:rPr lang="en-GB" sz="1800" b="0" i="0" dirty="0">
                <a:solidFill>
                  <a:srgbClr val="715759"/>
                </a:solidFill>
                <a:effectLst/>
                <a:latin typeface="Segoe UI" panose="020B0502040204020203" pitchFamily="34" charset="0"/>
                <a:cs typeface="Segoe UI" panose="020B0502040204020203" pitchFamily="34" charset="0"/>
              </a:rPr>
              <a:t>High neckcloths were abandoned for collars and ties more or less the same as those worn in the 20th and 21st centuries</a:t>
            </a:r>
            <a:endParaRPr lang="en-GB" dirty="0"/>
          </a:p>
        </p:txBody>
      </p:sp>
      <p:sp>
        <p:nvSpPr>
          <p:cNvPr id="62" name="TextBox 61">
            <a:extLst>
              <a:ext uri="{FF2B5EF4-FFF2-40B4-BE49-F238E27FC236}">
                <a16:creationId xmlns:a16="http://schemas.microsoft.com/office/drawing/2014/main" id="{6645D454-A1FF-311F-2498-A8E127E4F1DE}"/>
              </a:ext>
            </a:extLst>
          </p:cNvPr>
          <p:cNvSpPr txBox="1"/>
          <p:nvPr/>
        </p:nvSpPr>
        <p:spPr>
          <a:xfrm>
            <a:off x="6318822" y="4409429"/>
            <a:ext cx="1714500"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White </a:t>
            </a:r>
            <a:r>
              <a:rPr lang="en-GB" sz="1400" dirty="0">
                <a:solidFill>
                  <a:srgbClr val="715759"/>
                </a:solidFill>
                <a:latin typeface="Segoe UI" panose="020B0502040204020203" pitchFamily="34" charset="0"/>
                <a:cs typeface="Segoe UI" panose="020B0502040204020203" pitchFamily="34" charset="0"/>
              </a:rPr>
              <a:t>Blue </a:t>
            </a:r>
            <a:r>
              <a:rPr kumimoji="0" lang="en-GB" sz="14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Pink</a:t>
            </a: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66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4D6ED47-76C0-2932-28A7-DF0E27D6B7A2}"/>
              </a:ext>
            </a:extLst>
          </p:cNvPr>
          <p:cNvCxnSpPr/>
          <p:nvPr/>
        </p:nvCxnSpPr>
        <p:spPr>
          <a:xfrm>
            <a:off x="0" y="6080760"/>
            <a:ext cx="7809471" cy="0"/>
          </a:xfrm>
          <a:prstGeom prst="line">
            <a:avLst/>
          </a:prstGeom>
          <a:ln>
            <a:solidFill>
              <a:srgbClr val="FD655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37A5555-8A15-D20F-0A6C-10224CC7D641}"/>
              </a:ext>
            </a:extLst>
          </p:cNvPr>
          <p:cNvCxnSpPr>
            <a:cxnSpLocks/>
          </p:cNvCxnSpPr>
          <p:nvPr/>
        </p:nvCxnSpPr>
        <p:spPr>
          <a:xfrm>
            <a:off x="8523208" y="0"/>
            <a:ext cx="0" cy="6336406"/>
          </a:xfrm>
          <a:prstGeom prst="line">
            <a:avLst/>
          </a:prstGeom>
          <a:ln>
            <a:solidFill>
              <a:srgbClr val="FD6552"/>
            </a:solidFill>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4952B26E-6E7E-F8C2-5CE5-4C43E36B7DEE}"/>
              </a:ext>
            </a:extLst>
          </p:cNvPr>
          <p:cNvSpPr txBox="1"/>
          <p:nvPr/>
        </p:nvSpPr>
        <p:spPr>
          <a:xfrm>
            <a:off x="1336915" y="1054029"/>
            <a:ext cx="4397135" cy="4216539"/>
          </a:xfrm>
          <a:prstGeom prst="rect">
            <a:avLst/>
          </a:prstGeom>
          <a:noFill/>
        </p:spPr>
        <p:txBody>
          <a:bodyPr wrap="square">
            <a:spAutoFit/>
          </a:bodyPr>
          <a:lstStyle/>
          <a:p>
            <a:r>
              <a:rPr lang="en-GB" sz="2200" b="1" dirty="0">
                <a:solidFill>
                  <a:srgbClr val="FD6552"/>
                </a:solidFill>
                <a:latin typeface="Segoe UI" panose="020B0502040204020203" pitchFamily="34" charset="0"/>
                <a:cs typeface="Segoe UI" panose="020B0502040204020203" pitchFamily="34" charset="0"/>
              </a:rPr>
              <a:t>Colonisers</a:t>
            </a:r>
            <a:r>
              <a:rPr lang="en-GB" sz="2000" dirty="0">
                <a:solidFill>
                  <a:srgbClr val="715759"/>
                </a:solidFill>
                <a:latin typeface="Segoe UI" panose="020B0502040204020203" pitchFamily="34" charset="0"/>
                <a:cs typeface="Segoe UI" panose="020B0502040204020203" pitchFamily="34" charset="0"/>
              </a:rPr>
              <a:t> </a:t>
            </a:r>
          </a:p>
          <a:p>
            <a:endParaRPr lang="en-GB" sz="2400" dirty="0">
              <a:solidFill>
                <a:srgbClr val="715759"/>
              </a:solidFill>
              <a:latin typeface="Segoe UI" panose="020B0502040204020203" pitchFamily="34" charset="0"/>
              <a:cs typeface="Segoe UI" panose="020B0502040204020203" pitchFamily="34" charset="0"/>
            </a:endParaRPr>
          </a:p>
          <a:p>
            <a:r>
              <a:rPr lang="en-GB" sz="1600" dirty="0">
                <a:solidFill>
                  <a:srgbClr val="715759"/>
                </a:solidFill>
                <a:latin typeface="Segoe UI" panose="020B0502040204020203" pitchFamily="34" charset="0"/>
                <a:cs typeface="Segoe UI" panose="020B0502040204020203" pitchFamily="34" charset="0"/>
              </a:rPr>
              <a:t>used their Christianity and misogynistic forms of dress </a:t>
            </a:r>
            <a:r>
              <a:rPr lang="en-GB" sz="1600" b="1" dirty="0">
                <a:solidFill>
                  <a:srgbClr val="715759"/>
                </a:solidFill>
                <a:latin typeface="Segoe UI" panose="020B0502040204020203" pitchFamily="34" charset="0"/>
                <a:cs typeface="Segoe UI" panose="020B0502040204020203" pitchFamily="34" charset="0"/>
              </a:rPr>
              <a:t>to enforce their values </a:t>
            </a:r>
            <a:r>
              <a:rPr lang="en-GB" sz="1600" dirty="0">
                <a:solidFill>
                  <a:srgbClr val="715759"/>
                </a:solidFill>
                <a:latin typeface="Segoe UI" panose="020B0502040204020203" pitchFamily="34" charset="0"/>
                <a:cs typeface="Segoe UI" panose="020B0502040204020203" pitchFamily="34" charset="0"/>
              </a:rPr>
              <a:t>despite geological, practical, spiritual and belief systems. </a:t>
            </a:r>
          </a:p>
          <a:p>
            <a:endParaRPr lang="en-GB" sz="1600" dirty="0">
              <a:solidFill>
                <a:srgbClr val="715759"/>
              </a:solidFill>
              <a:latin typeface="Segoe UI" panose="020B0502040204020203" pitchFamily="34" charset="0"/>
              <a:cs typeface="Segoe UI" panose="020B0502040204020203" pitchFamily="34" charset="0"/>
            </a:endParaRPr>
          </a:p>
          <a:p>
            <a:r>
              <a:rPr lang="en-GB" sz="1600" dirty="0">
                <a:solidFill>
                  <a:srgbClr val="715759"/>
                </a:solidFill>
                <a:latin typeface="Segoe UI" panose="020B0502040204020203" pitchFamily="34" charset="0"/>
                <a:cs typeface="Segoe UI" panose="020B0502040204020203" pitchFamily="34" charset="0"/>
              </a:rPr>
              <a:t>For example, African women were no longer allowed to be topless and thus were conditioned to the fact that they must conform to European notions of modesty, apparent self-respect, and innocence, or be punished.</a:t>
            </a:r>
          </a:p>
          <a:p>
            <a:endParaRPr lang="en-GB" sz="1600" dirty="0">
              <a:solidFill>
                <a:srgbClr val="715759"/>
              </a:solidFill>
              <a:latin typeface="Segoe UI" panose="020B0502040204020203" pitchFamily="34" charset="0"/>
              <a:cs typeface="Segoe UI" panose="020B0502040204020203" pitchFamily="34" charset="0"/>
            </a:endParaRPr>
          </a:p>
          <a:p>
            <a:r>
              <a:rPr lang="en-GB" sz="1600" dirty="0">
                <a:solidFill>
                  <a:srgbClr val="715759"/>
                </a:solidFill>
                <a:latin typeface="Segoe UI" panose="020B0502040204020203" pitchFamily="34" charset="0"/>
                <a:cs typeface="Segoe UI" panose="020B0502040204020203" pitchFamily="34" charset="0"/>
              </a:rPr>
              <a:t>However, in India, some styles have been adopted in western fashion – Notably the Nehru jacket. </a:t>
            </a:r>
          </a:p>
        </p:txBody>
      </p:sp>
      <p:pic>
        <p:nvPicPr>
          <p:cNvPr id="8" name="Picture 7" descr="A drawing of a person holding a knife&#10;&#10;Description automatically generated">
            <a:extLst>
              <a:ext uri="{FF2B5EF4-FFF2-40B4-BE49-F238E27FC236}">
                <a16:creationId xmlns:a16="http://schemas.microsoft.com/office/drawing/2014/main" id="{4C1A1558-B027-ED2F-5176-CF4720838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5644" y="2945840"/>
            <a:ext cx="3054530" cy="1756355"/>
          </a:xfrm>
          <a:prstGeom prst="rect">
            <a:avLst/>
          </a:prstGeom>
        </p:spPr>
      </p:pic>
      <p:pic>
        <p:nvPicPr>
          <p:cNvPr id="19" name="Picture 18">
            <a:extLst>
              <a:ext uri="{FF2B5EF4-FFF2-40B4-BE49-F238E27FC236}">
                <a16:creationId xmlns:a16="http://schemas.microsoft.com/office/drawing/2014/main" id="{9723411C-33C9-2D2F-850A-07D304EB2F3B}"/>
              </a:ext>
            </a:extLst>
          </p:cNvPr>
          <p:cNvPicPr>
            <a:picLocks noChangeAspect="1"/>
          </p:cNvPicPr>
          <p:nvPr/>
        </p:nvPicPr>
        <p:blipFill>
          <a:blip r:embed="rId4"/>
          <a:stretch>
            <a:fillRect/>
          </a:stretch>
        </p:blipFill>
        <p:spPr>
          <a:xfrm>
            <a:off x="5885646" y="4875565"/>
            <a:ext cx="3054528" cy="1765023"/>
          </a:xfrm>
          <a:prstGeom prst="rect">
            <a:avLst/>
          </a:prstGeom>
        </p:spPr>
      </p:pic>
    </p:spTree>
    <p:extLst>
      <p:ext uri="{BB962C8B-B14F-4D97-AF65-F5344CB8AC3E}">
        <p14:creationId xmlns:p14="http://schemas.microsoft.com/office/powerpoint/2010/main" val="1987543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B2F83173-2F26-C225-FCE0-9780DBA7BD3B}"/>
              </a:ext>
            </a:extLst>
          </p:cNvPr>
          <p:cNvCxnSpPr>
            <a:cxnSpLocks/>
          </p:cNvCxnSpPr>
          <p:nvPr/>
        </p:nvCxnSpPr>
        <p:spPr>
          <a:xfrm>
            <a:off x="8523208" y="0"/>
            <a:ext cx="0" cy="6858000"/>
          </a:xfrm>
          <a:prstGeom prst="line">
            <a:avLst/>
          </a:prstGeom>
          <a:ln>
            <a:solidFill>
              <a:srgbClr val="EF3652"/>
            </a:solidFill>
          </a:ln>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5B2E5896-CD47-0DAE-B39B-3016BB93E8F5}"/>
              </a:ext>
            </a:extLst>
          </p:cNvPr>
          <p:cNvSpPr txBox="1"/>
          <p:nvPr/>
        </p:nvSpPr>
        <p:spPr>
          <a:xfrm>
            <a:off x="1336915" y="1080042"/>
            <a:ext cx="4178058" cy="1661993"/>
          </a:xfrm>
          <a:prstGeom prst="rect">
            <a:avLst/>
          </a:prstGeom>
          <a:noFill/>
        </p:spPr>
        <p:txBody>
          <a:bodyPr wrap="square">
            <a:spAutoFit/>
          </a:bodyPr>
          <a:lstStyle/>
          <a:p>
            <a:r>
              <a:rPr lang="en-GB" sz="2200" b="1" dirty="0">
                <a:solidFill>
                  <a:srgbClr val="EF3652"/>
                </a:solidFill>
                <a:latin typeface="Segoe UI" panose="020B0502040204020203" pitchFamily="34" charset="0"/>
                <a:cs typeface="Segoe UI" panose="020B0502040204020203" pitchFamily="34" charset="0"/>
              </a:rPr>
              <a:t>The cultural context of colour </a:t>
            </a:r>
          </a:p>
          <a:p>
            <a:r>
              <a:rPr lang="en-GB" sz="1600" dirty="0">
                <a:solidFill>
                  <a:srgbClr val="715759"/>
                </a:solidFill>
                <a:latin typeface="Segoe UI" panose="020B0502040204020203" pitchFamily="34" charset="0"/>
                <a:cs typeface="Segoe UI" panose="020B0502040204020203" pitchFamily="34" charset="0"/>
              </a:rPr>
              <a:t>varies significantly</a:t>
            </a:r>
          </a:p>
          <a:p>
            <a:endParaRPr lang="en-GB" sz="1600" dirty="0">
              <a:solidFill>
                <a:srgbClr val="715759"/>
              </a:solidFill>
              <a:latin typeface="Segoe UI" panose="020B0502040204020203" pitchFamily="34" charset="0"/>
              <a:cs typeface="Segoe UI" panose="020B0502040204020203" pitchFamily="34" charset="0"/>
            </a:endParaRPr>
          </a:p>
          <a:p>
            <a:r>
              <a:rPr lang="en-GB" sz="1600" dirty="0">
                <a:solidFill>
                  <a:srgbClr val="715759"/>
                </a:solidFill>
                <a:latin typeface="Segoe UI" panose="020B0502040204020203" pitchFamily="34" charset="0"/>
                <a:cs typeface="Segoe UI" panose="020B0502040204020203" pitchFamily="34" charset="0"/>
              </a:rPr>
              <a:t>Yet the white shirt is </a:t>
            </a:r>
          </a:p>
          <a:p>
            <a:r>
              <a:rPr lang="en-GB" sz="1600" dirty="0">
                <a:solidFill>
                  <a:srgbClr val="715759"/>
                </a:solidFill>
                <a:latin typeface="Segoe UI" panose="020B0502040204020203" pitchFamily="34" charset="0"/>
                <a:cs typeface="Segoe UI" panose="020B0502040204020203" pitchFamily="34" charset="0"/>
              </a:rPr>
              <a:t>universally ubiquitous and </a:t>
            </a:r>
          </a:p>
          <a:p>
            <a:r>
              <a:rPr lang="en-GB" sz="1600" dirty="0">
                <a:solidFill>
                  <a:srgbClr val="715759"/>
                </a:solidFill>
                <a:latin typeface="Segoe UI" panose="020B0502040204020203" pitchFamily="34" charset="0"/>
                <a:cs typeface="Segoe UI" panose="020B0502040204020203" pitchFamily="34" charset="0"/>
              </a:rPr>
              <a:t>has impacted most societies</a:t>
            </a:r>
          </a:p>
        </p:txBody>
      </p:sp>
      <p:pic>
        <p:nvPicPr>
          <p:cNvPr id="17" name="Picture 16" descr="A group of flags flying in the wind&#10;&#10;Description automatically generated">
            <a:extLst>
              <a:ext uri="{FF2B5EF4-FFF2-40B4-BE49-F238E27FC236}">
                <a16:creationId xmlns:a16="http://schemas.microsoft.com/office/drawing/2014/main" id="{ED36D15A-346A-E9B6-021A-610BD6E37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464" y="1136527"/>
            <a:ext cx="2393253" cy="1639378"/>
          </a:xfrm>
          <a:prstGeom prst="rect">
            <a:avLst/>
          </a:prstGeom>
        </p:spPr>
      </p:pic>
      <p:pic>
        <p:nvPicPr>
          <p:cNvPr id="20" name="Picture 19" descr="A group of people in suits&#10;&#10;Description automatically generated">
            <a:extLst>
              <a:ext uri="{FF2B5EF4-FFF2-40B4-BE49-F238E27FC236}">
                <a16:creationId xmlns:a16="http://schemas.microsoft.com/office/drawing/2014/main" id="{FB30CFA4-CE7D-399E-8388-D7E2CDD0101C}"/>
              </a:ext>
            </a:extLst>
          </p:cNvPr>
          <p:cNvPicPr>
            <a:picLocks noChangeAspect="1"/>
          </p:cNvPicPr>
          <p:nvPr/>
        </p:nvPicPr>
        <p:blipFill>
          <a:blip r:embed="rId4">
            <a:extLst>
              <a:ext uri="{28A0092B-C50C-407E-A947-70E740481C1C}">
                <a14:useLocalDpi xmlns:a14="http://schemas.microsoft.com/office/drawing/2010/main" val="0"/>
              </a:ext>
            </a:extLst>
          </a:blip>
          <a:srcRect b="25737"/>
          <a:stretch/>
        </p:blipFill>
        <p:spPr>
          <a:xfrm>
            <a:off x="-217620" y="3460667"/>
            <a:ext cx="9464914" cy="3397333"/>
          </a:xfrm>
          <a:prstGeom prst="rect">
            <a:avLst/>
          </a:prstGeom>
        </p:spPr>
      </p:pic>
    </p:spTree>
    <p:extLst>
      <p:ext uri="{BB962C8B-B14F-4D97-AF65-F5344CB8AC3E}">
        <p14:creationId xmlns:p14="http://schemas.microsoft.com/office/powerpoint/2010/main" val="1861606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C0474F7-6F1B-17C1-F72E-A5505BB4FD52}"/>
              </a:ext>
            </a:extLst>
          </p:cNvPr>
          <p:cNvCxnSpPr>
            <a:cxnSpLocks/>
          </p:cNvCxnSpPr>
          <p:nvPr/>
        </p:nvCxnSpPr>
        <p:spPr>
          <a:xfrm>
            <a:off x="3105150" y="833427"/>
            <a:ext cx="6038850"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0E3DC87-228E-0CB3-9202-0331D43C5FEE}"/>
              </a:ext>
            </a:extLst>
          </p:cNvPr>
          <p:cNvCxnSpPr>
            <a:cxnSpLocks/>
          </p:cNvCxnSpPr>
          <p:nvPr/>
        </p:nvCxnSpPr>
        <p:spPr>
          <a:xfrm>
            <a:off x="6655956" y="3165909"/>
            <a:ext cx="1423416"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5B738F8-2291-2DD9-81D4-6C855FB89A2B}"/>
              </a:ext>
            </a:extLst>
          </p:cNvPr>
          <p:cNvCxnSpPr>
            <a:cxnSpLocks/>
          </p:cNvCxnSpPr>
          <p:nvPr/>
        </p:nvCxnSpPr>
        <p:spPr>
          <a:xfrm>
            <a:off x="6655956" y="4354629"/>
            <a:ext cx="1423416"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B6FC798-5E07-CC0D-8097-5264BB52ED16}"/>
              </a:ext>
            </a:extLst>
          </p:cNvPr>
          <p:cNvCxnSpPr>
            <a:cxnSpLocks/>
          </p:cNvCxnSpPr>
          <p:nvPr/>
        </p:nvCxnSpPr>
        <p:spPr>
          <a:xfrm>
            <a:off x="6655956" y="5369613"/>
            <a:ext cx="1423416"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7CA52C9-1DB3-2DB9-A786-5ACD9008EDCC}"/>
              </a:ext>
            </a:extLst>
          </p:cNvPr>
          <p:cNvCxnSpPr>
            <a:cxnSpLocks/>
          </p:cNvCxnSpPr>
          <p:nvPr/>
        </p:nvCxnSpPr>
        <p:spPr>
          <a:xfrm>
            <a:off x="6655956" y="1934517"/>
            <a:ext cx="1423416"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322DF829-FBB1-47CD-D583-106A421C17A4}"/>
              </a:ext>
            </a:extLst>
          </p:cNvPr>
          <p:cNvSpPr txBox="1"/>
          <p:nvPr/>
        </p:nvSpPr>
        <p:spPr>
          <a:xfrm>
            <a:off x="289719" y="550885"/>
            <a:ext cx="6577265" cy="5416868"/>
          </a:xfrm>
          <a:prstGeom prst="rect">
            <a:avLst/>
          </a:prstGeom>
          <a:noFill/>
        </p:spPr>
        <p:txBody>
          <a:bodyPr wrap="square">
            <a:spAutoFit/>
          </a:bodyPr>
          <a:lstStyle/>
          <a:p>
            <a:r>
              <a:rPr lang="en-GB" sz="2200" b="1" dirty="0">
                <a:solidFill>
                  <a:srgbClr val="7030A0"/>
                </a:solidFill>
                <a:latin typeface="Segoe UI" panose="020B0502040204020203" pitchFamily="34" charset="0"/>
                <a:cs typeface="Segoe UI" panose="020B0502040204020203" pitchFamily="34" charset="0"/>
              </a:rPr>
              <a:t>The Writing Task</a:t>
            </a:r>
          </a:p>
          <a:p>
            <a:r>
              <a:rPr lang="en-GB" sz="1400" dirty="0">
                <a:solidFill>
                  <a:srgbClr val="715759"/>
                </a:solidFill>
                <a:latin typeface="Segoe UI" panose="020B0502040204020203" pitchFamily="34" charset="0"/>
                <a:cs typeface="Segoe UI" panose="020B0502040204020203" pitchFamily="34" charset="0"/>
              </a:rPr>
              <a:t>(20 minutes) groups A &amp; B</a:t>
            </a:r>
            <a:endParaRPr lang="en-GB" sz="1600" dirty="0">
              <a:solidFill>
                <a:srgbClr val="715759"/>
              </a:solidFill>
              <a:latin typeface="Segoe UI" panose="020B0502040204020203" pitchFamily="34" charset="0"/>
              <a:cs typeface="Segoe UI" panose="020B0502040204020203" pitchFamily="34" charset="0"/>
            </a:endParaRPr>
          </a:p>
          <a:p>
            <a:endParaRPr lang="en-GB" sz="1600" dirty="0">
              <a:solidFill>
                <a:srgbClr val="715759"/>
              </a:solidFill>
              <a:latin typeface="Segoe UI" panose="020B0502040204020203" pitchFamily="34" charset="0"/>
              <a:cs typeface="Segoe UI" panose="020B0502040204020203" pitchFamily="34" charset="0"/>
            </a:endParaRPr>
          </a:p>
          <a:p>
            <a:r>
              <a:rPr lang="en-GB" sz="1600" b="1" dirty="0">
                <a:solidFill>
                  <a:srgbClr val="7030A0"/>
                </a:solidFill>
                <a:latin typeface="Segoe UI" panose="020B0502040204020203" pitchFamily="34" charset="0"/>
                <a:cs typeface="Segoe UI" panose="020B0502040204020203" pitchFamily="34" charset="0"/>
              </a:rPr>
              <a:t>1</a:t>
            </a:r>
            <a:r>
              <a:rPr lang="en-GB" sz="1600" b="1" dirty="0">
                <a:solidFill>
                  <a:srgbClr val="715759"/>
                </a:solidFill>
                <a:latin typeface="Segoe UI" panose="020B0502040204020203" pitchFamily="34" charset="0"/>
                <a:cs typeface="Segoe UI" panose="020B0502040204020203" pitchFamily="34" charset="0"/>
              </a:rPr>
              <a:t> </a:t>
            </a:r>
            <a:r>
              <a:rPr lang="en-GB" sz="1600" dirty="0">
                <a:solidFill>
                  <a:srgbClr val="715759"/>
                </a:solidFill>
                <a:latin typeface="Segoe UI" panose="020B0502040204020203" pitchFamily="34" charset="0"/>
                <a:cs typeface="Segoe UI" panose="020B0502040204020203" pitchFamily="34" charset="0"/>
              </a:rPr>
              <a:t>Create a </a:t>
            </a:r>
            <a:r>
              <a:rPr lang="en-GB" sz="1600" b="1" dirty="0">
                <a:solidFill>
                  <a:srgbClr val="7030A0"/>
                </a:solidFill>
                <a:latin typeface="Segoe UI" panose="020B0502040204020203" pitchFamily="34" charset="0"/>
                <a:cs typeface="Segoe UI" panose="020B0502040204020203" pitchFamily="34" charset="0"/>
              </a:rPr>
              <a:t>mind map </a:t>
            </a:r>
            <a:r>
              <a:rPr lang="en-GB" sz="1600" dirty="0">
                <a:solidFill>
                  <a:srgbClr val="715759"/>
                </a:solidFill>
                <a:latin typeface="Segoe UI" panose="020B0502040204020203" pitchFamily="34" charset="0"/>
                <a:cs typeface="Segoe UI" panose="020B0502040204020203" pitchFamily="34" charset="0"/>
              </a:rPr>
              <a:t>from the questions – See handout</a:t>
            </a:r>
          </a:p>
          <a:p>
            <a:endParaRPr lang="en-GB" sz="1600" dirty="0">
              <a:solidFill>
                <a:srgbClr val="715759"/>
              </a:solidFill>
              <a:latin typeface="Segoe UI" panose="020B0502040204020203" pitchFamily="34" charset="0"/>
              <a:cs typeface="Segoe UI" panose="020B0502040204020203" pitchFamily="34" charset="0"/>
            </a:endParaRPr>
          </a:p>
          <a:p>
            <a:r>
              <a:rPr lang="en-GB" sz="1600" b="1" dirty="0">
                <a:solidFill>
                  <a:srgbClr val="7030A0"/>
                </a:solidFill>
                <a:latin typeface="Segoe UI" panose="020B0502040204020203" pitchFamily="34" charset="0"/>
                <a:cs typeface="Segoe UI" panose="020B0502040204020203" pitchFamily="34" charset="0"/>
              </a:rPr>
              <a:t>2</a:t>
            </a:r>
            <a:r>
              <a:rPr lang="en-GB" sz="1600" b="1" dirty="0">
                <a:solidFill>
                  <a:srgbClr val="715759"/>
                </a:solidFill>
                <a:latin typeface="Segoe UI" panose="020B0502040204020203" pitchFamily="34" charset="0"/>
                <a:cs typeface="Segoe UI" panose="020B0502040204020203" pitchFamily="34" charset="0"/>
              </a:rPr>
              <a:t> </a:t>
            </a:r>
            <a:r>
              <a:rPr lang="en-GB" sz="1600" dirty="0">
                <a:solidFill>
                  <a:srgbClr val="715759"/>
                </a:solidFill>
                <a:latin typeface="Segoe UI" panose="020B0502040204020203" pitchFamily="34" charset="0"/>
                <a:cs typeface="Segoe UI" panose="020B0502040204020203" pitchFamily="34" charset="0"/>
              </a:rPr>
              <a:t>On the </a:t>
            </a:r>
            <a:r>
              <a:rPr lang="en-GB" sz="1600" b="1" dirty="0">
                <a:solidFill>
                  <a:srgbClr val="7030A0"/>
                </a:solidFill>
                <a:latin typeface="Segoe UI" panose="020B0502040204020203" pitchFamily="34" charset="0"/>
                <a:cs typeface="Segoe UI" panose="020B0502040204020203" pitchFamily="34" charset="0"/>
              </a:rPr>
              <a:t>front </a:t>
            </a:r>
            <a:r>
              <a:rPr lang="en-GB" sz="1600" b="1" dirty="0">
                <a:solidFill>
                  <a:srgbClr val="715759"/>
                </a:solidFill>
                <a:latin typeface="Segoe UI" panose="020B0502040204020203" pitchFamily="34" charset="0"/>
                <a:cs typeface="Segoe UI" panose="020B0502040204020203" pitchFamily="34" charset="0"/>
              </a:rPr>
              <a:t>of the shirt </a:t>
            </a:r>
            <a:r>
              <a:rPr lang="en-GB" sz="1600" dirty="0">
                <a:solidFill>
                  <a:srgbClr val="715759"/>
                </a:solidFill>
                <a:latin typeface="Segoe UI" panose="020B0502040204020203" pitchFamily="34" charset="0"/>
                <a:cs typeface="Segoe UI" panose="020B0502040204020203" pitchFamily="34" charset="0"/>
              </a:rPr>
              <a:t>only, pick out and write the </a:t>
            </a:r>
            <a:r>
              <a:rPr lang="en-GB" sz="1600" b="1" dirty="0">
                <a:solidFill>
                  <a:srgbClr val="715759"/>
                </a:solidFill>
                <a:latin typeface="Segoe UI" panose="020B0502040204020203" pitchFamily="34" charset="0"/>
                <a:cs typeface="Segoe UI" panose="020B0502040204020203" pitchFamily="34" charset="0"/>
              </a:rPr>
              <a:t>keywords</a:t>
            </a:r>
          </a:p>
          <a:p>
            <a:pPr>
              <a:tabLst>
                <a:tab pos="176213" algn="l"/>
              </a:tabLst>
            </a:pPr>
            <a:r>
              <a:rPr lang="en-GB" sz="1600" b="1" dirty="0">
                <a:solidFill>
                  <a:srgbClr val="715759"/>
                </a:solidFill>
                <a:latin typeface="Segoe UI" panose="020B0502040204020203" pitchFamily="34" charset="0"/>
                <a:cs typeface="Segoe UI" panose="020B0502040204020203" pitchFamily="34" charset="0"/>
              </a:rPr>
              <a:t>	from your mind map</a:t>
            </a:r>
          </a:p>
          <a:p>
            <a:endParaRPr lang="en-GB" sz="1600" dirty="0">
              <a:solidFill>
                <a:srgbClr val="715759"/>
              </a:solidFill>
              <a:latin typeface="Segoe UI" panose="020B0502040204020203" pitchFamily="34" charset="0"/>
              <a:cs typeface="Segoe UI" panose="020B0502040204020203" pitchFamily="34" charset="0"/>
            </a:endParaRPr>
          </a:p>
          <a:p>
            <a:pPr defTabSz="265113">
              <a:tabLst>
                <a:tab pos="176213" algn="l"/>
              </a:tabLst>
            </a:pPr>
            <a:r>
              <a:rPr lang="en-GB" sz="1600" b="1" dirty="0">
                <a:solidFill>
                  <a:srgbClr val="7030A0"/>
                </a:solidFill>
                <a:latin typeface="Segoe UI" panose="020B0502040204020203" pitchFamily="34" charset="0"/>
                <a:cs typeface="Segoe UI" panose="020B0502040204020203" pitchFamily="34" charset="0"/>
              </a:rPr>
              <a:t>3</a:t>
            </a:r>
            <a:r>
              <a:rPr lang="en-GB" sz="1600" b="1" dirty="0">
                <a:solidFill>
                  <a:srgbClr val="715759"/>
                </a:solidFill>
                <a:latin typeface="Segoe UI" panose="020B0502040204020203" pitchFamily="34" charset="0"/>
                <a:cs typeface="Segoe UI" panose="020B0502040204020203" pitchFamily="34" charset="0"/>
              </a:rPr>
              <a:t> </a:t>
            </a:r>
            <a:r>
              <a:rPr lang="en-GB" sz="1600" dirty="0">
                <a:solidFill>
                  <a:srgbClr val="715759"/>
                </a:solidFill>
                <a:latin typeface="Segoe UI" panose="020B0502040204020203" pitchFamily="34" charset="0"/>
                <a:cs typeface="Segoe UI" panose="020B0502040204020203" pitchFamily="34" charset="0"/>
              </a:rPr>
              <a:t>On the </a:t>
            </a:r>
            <a:r>
              <a:rPr lang="en-GB" sz="1600" b="1" dirty="0">
                <a:solidFill>
                  <a:srgbClr val="7030A0"/>
                </a:solidFill>
                <a:latin typeface="Segoe UI" panose="020B0502040204020203" pitchFamily="34" charset="0"/>
                <a:cs typeface="Segoe UI" panose="020B0502040204020203" pitchFamily="34" charset="0"/>
              </a:rPr>
              <a:t>back</a:t>
            </a:r>
            <a:r>
              <a:rPr lang="en-GB" sz="1600" b="1" dirty="0">
                <a:solidFill>
                  <a:srgbClr val="715759"/>
                </a:solidFill>
                <a:latin typeface="Segoe UI" panose="020B0502040204020203" pitchFamily="34" charset="0"/>
                <a:cs typeface="Segoe UI" panose="020B0502040204020203" pitchFamily="34" charset="0"/>
              </a:rPr>
              <a:t> of the shirt </a:t>
            </a:r>
            <a:r>
              <a:rPr lang="en-GB" sz="1600" dirty="0">
                <a:solidFill>
                  <a:srgbClr val="715759"/>
                </a:solidFill>
                <a:latin typeface="Segoe UI" panose="020B0502040204020203" pitchFamily="34" charset="0"/>
                <a:cs typeface="Segoe UI" panose="020B0502040204020203" pitchFamily="34" charset="0"/>
              </a:rPr>
              <a:t>only, pick out and write which </a:t>
            </a:r>
            <a:r>
              <a:rPr lang="en-GB" sz="1600" b="1" dirty="0">
                <a:solidFill>
                  <a:srgbClr val="715759"/>
                </a:solidFill>
                <a:latin typeface="Segoe UI" panose="020B0502040204020203" pitchFamily="34" charset="0"/>
                <a:cs typeface="Segoe UI" panose="020B0502040204020203" pitchFamily="34" charset="0"/>
              </a:rPr>
              <a:t>keywords 	regarding the name 	London College of Fashion</a:t>
            </a:r>
            <a:r>
              <a:rPr lang="en-GB" sz="1600" dirty="0">
                <a:solidFill>
                  <a:srgbClr val="715759"/>
                </a:solidFill>
                <a:latin typeface="Segoe UI" panose="020B0502040204020203" pitchFamily="34" charset="0"/>
                <a:cs typeface="Segoe UI" panose="020B0502040204020203" pitchFamily="34" charset="0"/>
              </a:rPr>
              <a:t>, (which started 	as 	an all girls school in 1906, then allowing boys to join later, what 	does it mean to us) and </a:t>
            </a:r>
          </a:p>
          <a:p>
            <a:pPr defTabSz="265113">
              <a:tabLst>
                <a:tab pos="176213" algn="l"/>
              </a:tabLst>
            </a:pPr>
            <a:r>
              <a:rPr lang="en-GB" sz="1600" dirty="0">
                <a:solidFill>
                  <a:srgbClr val="715759"/>
                </a:solidFill>
                <a:latin typeface="Segoe UI" panose="020B0502040204020203" pitchFamily="34" charset="0"/>
                <a:cs typeface="Segoe UI" panose="020B0502040204020203" pitchFamily="34" charset="0"/>
              </a:rPr>
              <a:t>	How using the </a:t>
            </a:r>
            <a:r>
              <a:rPr lang="en-GB" sz="1600" b="1" dirty="0">
                <a:solidFill>
                  <a:srgbClr val="715759"/>
                </a:solidFill>
                <a:latin typeface="Segoe UI" panose="020B0502040204020203" pitchFamily="34" charset="0"/>
                <a:cs typeface="Segoe UI" panose="020B0502040204020203" pitchFamily="34" charset="0"/>
              </a:rPr>
              <a:t>word London</a:t>
            </a:r>
            <a:r>
              <a:rPr lang="en-GB" sz="1600" dirty="0">
                <a:solidFill>
                  <a:srgbClr val="715759"/>
                </a:solidFill>
                <a:latin typeface="Segoe UI" panose="020B0502040204020203" pitchFamily="34" charset="0"/>
                <a:cs typeface="Segoe UI" panose="020B0502040204020203" pitchFamily="34" charset="0"/>
              </a:rPr>
              <a:t>, and what does it makes us think about</a:t>
            </a:r>
          </a:p>
          <a:p>
            <a:endParaRPr lang="en-GB" sz="1600" dirty="0">
              <a:solidFill>
                <a:srgbClr val="715759"/>
              </a:solidFill>
              <a:latin typeface="Segoe UI" panose="020B0502040204020203" pitchFamily="34" charset="0"/>
              <a:cs typeface="Segoe UI" panose="020B0502040204020203" pitchFamily="34" charset="0"/>
            </a:endParaRPr>
          </a:p>
          <a:p>
            <a:pPr defTabSz="179388"/>
            <a:r>
              <a:rPr lang="en-GB" sz="1600" b="1" dirty="0">
                <a:solidFill>
                  <a:srgbClr val="7030A0"/>
                </a:solidFill>
                <a:latin typeface="Segoe UI" panose="020B0502040204020203" pitchFamily="34" charset="0"/>
                <a:cs typeface="Segoe UI" panose="020B0502040204020203" pitchFamily="34" charset="0"/>
              </a:rPr>
              <a:t>4</a:t>
            </a:r>
            <a:r>
              <a:rPr lang="en-GB" sz="1600" dirty="0">
                <a:solidFill>
                  <a:srgbClr val="715759"/>
                </a:solidFill>
                <a:latin typeface="Segoe UI" panose="020B0502040204020203" pitchFamily="34" charset="0"/>
                <a:cs typeface="Segoe UI" panose="020B0502040204020203" pitchFamily="34" charset="0"/>
              </a:rPr>
              <a:t> On the </a:t>
            </a:r>
            <a:r>
              <a:rPr lang="en-GB" sz="1600" b="1" dirty="0">
                <a:solidFill>
                  <a:srgbClr val="7030A0"/>
                </a:solidFill>
                <a:latin typeface="Segoe UI" panose="020B0502040204020203" pitchFamily="34" charset="0"/>
                <a:cs typeface="Segoe UI" panose="020B0502040204020203" pitchFamily="34" charset="0"/>
              </a:rPr>
              <a:t>right sleeve </a:t>
            </a:r>
            <a:r>
              <a:rPr lang="en-GB" sz="1600" b="1" dirty="0">
                <a:solidFill>
                  <a:srgbClr val="715759"/>
                </a:solidFill>
                <a:latin typeface="Segoe UI" panose="020B0502040204020203" pitchFamily="34" charset="0"/>
                <a:cs typeface="Segoe UI" panose="020B0502040204020203" pitchFamily="34" charset="0"/>
              </a:rPr>
              <a:t>of the shirt </a:t>
            </a:r>
            <a:r>
              <a:rPr lang="en-GB" sz="1600" dirty="0">
                <a:solidFill>
                  <a:srgbClr val="715759"/>
                </a:solidFill>
                <a:latin typeface="Segoe UI" panose="020B0502040204020203" pitchFamily="34" charset="0"/>
                <a:cs typeface="Segoe UI" panose="020B0502040204020203" pitchFamily="34" charset="0"/>
              </a:rPr>
              <a:t>only and thinking about East Bank 	Stratford now, how the history of the East End London became a 	trading area for people and goods, what thoughts come to mind</a:t>
            </a:r>
          </a:p>
          <a:p>
            <a:endParaRPr lang="en-GB" sz="1600" dirty="0">
              <a:solidFill>
                <a:srgbClr val="715759"/>
              </a:solidFill>
              <a:latin typeface="Segoe UI" panose="020B0502040204020203" pitchFamily="34" charset="0"/>
              <a:cs typeface="Segoe UI" panose="020B0502040204020203" pitchFamily="34" charset="0"/>
            </a:endParaRPr>
          </a:p>
          <a:p>
            <a:pPr defTabSz="179388"/>
            <a:r>
              <a:rPr lang="en-GB" sz="1600" b="1" dirty="0">
                <a:solidFill>
                  <a:srgbClr val="7030A0"/>
                </a:solidFill>
                <a:latin typeface="Segoe UI" panose="020B0502040204020203" pitchFamily="34" charset="0"/>
                <a:cs typeface="Segoe UI" panose="020B0502040204020203" pitchFamily="34" charset="0"/>
              </a:rPr>
              <a:t>5</a:t>
            </a:r>
            <a:r>
              <a:rPr lang="en-GB" sz="1600" b="1" dirty="0">
                <a:solidFill>
                  <a:srgbClr val="715759"/>
                </a:solidFill>
                <a:latin typeface="Segoe UI" panose="020B0502040204020203" pitchFamily="34" charset="0"/>
                <a:cs typeface="Segoe UI" panose="020B0502040204020203" pitchFamily="34" charset="0"/>
              </a:rPr>
              <a:t> </a:t>
            </a:r>
            <a:r>
              <a:rPr lang="en-GB" sz="1600" dirty="0">
                <a:solidFill>
                  <a:srgbClr val="715759"/>
                </a:solidFill>
                <a:latin typeface="Segoe UI" panose="020B0502040204020203" pitchFamily="34" charset="0"/>
                <a:cs typeface="Segoe UI" panose="020B0502040204020203" pitchFamily="34" charset="0"/>
              </a:rPr>
              <a:t>On the </a:t>
            </a:r>
            <a:r>
              <a:rPr lang="en-GB" sz="1600" b="1" dirty="0">
                <a:solidFill>
                  <a:srgbClr val="7030A0"/>
                </a:solidFill>
                <a:latin typeface="Segoe UI" panose="020B0502040204020203" pitchFamily="34" charset="0"/>
                <a:cs typeface="Segoe UI" panose="020B0502040204020203" pitchFamily="34" charset="0"/>
              </a:rPr>
              <a:t>left sleeve </a:t>
            </a:r>
            <a:r>
              <a:rPr lang="en-GB" sz="1600" b="1" dirty="0">
                <a:solidFill>
                  <a:srgbClr val="715759"/>
                </a:solidFill>
                <a:latin typeface="Segoe UI" panose="020B0502040204020203" pitchFamily="34" charset="0"/>
                <a:cs typeface="Segoe UI" panose="020B0502040204020203" pitchFamily="34" charset="0"/>
              </a:rPr>
              <a:t>of the shirt only and t</a:t>
            </a:r>
            <a:r>
              <a:rPr lang="en-GB" sz="1600" dirty="0">
                <a:solidFill>
                  <a:srgbClr val="715759"/>
                </a:solidFill>
                <a:latin typeface="Segoe UI" panose="020B0502040204020203" pitchFamily="34" charset="0"/>
                <a:cs typeface="Segoe UI" panose="020B0502040204020203" pitchFamily="34" charset="0"/>
              </a:rPr>
              <a:t>hrough the lens of 	educators, how can arts university Cross-Pollinate the words on your 	shirt to improve our education system</a:t>
            </a:r>
          </a:p>
        </p:txBody>
      </p:sp>
      <p:pic>
        <p:nvPicPr>
          <p:cNvPr id="10" name="Picture 9">
            <a:extLst>
              <a:ext uri="{FF2B5EF4-FFF2-40B4-BE49-F238E27FC236}">
                <a16:creationId xmlns:a16="http://schemas.microsoft.com/office/drawing/2014/main" id="{EF038418-D483-A3FA-71D8-B4FF9BA9BA1E}"/>
              </a:ext>
            </a:extLst>
          </p:cNvPr>
          <p:cNvPicPr>
            <a:picLocks noChangeAspect="1"/>
          </p:cNvPicPr>
          <p:nvPr/>
        </p:nvPicPr>
        <p:blipFill>
          <a:blip r:embed="rId3"/>
          <a:srcRect l="59818" t="6657" r="768"/>
          <a:stretch/>
        </p:blipFill>
        <p:spPr>
          <a:xfrm>
            <a:off x="7233217" y="1449170"/>
            <a:ext cx="766025" cy="938463"/>
          </a:xfrm>
          <a:prstGeom prst="rect">
            <a:avLst/>
          </a:prstGeom>
        </p:spPr>
      </p:pic>
      <p:pic>
        <p:nvPicPr>
          <p:cNvPr id="11" name="Picture 10">
            <a:extLst>
              <a:ext uri="{FF2B5EF4-FFF2-40B4-BE49-F238E27FC236}">
                <a16:creationId xmlns:a16="http://schemas.microsoft.com/office/drawing/2014/main" id="{C4A91F5D-799C-EEE8-DD7F-E757D1C0DF05}"/>
              </a:ext>
            </a:extLst>
          </p:cNvPr>
          <p:cNvPicPr>
            <a:picLocks noChangeAspect="1"/>
          </p:cNvPicPr>
          <p:nvPr/>
        </p:nvPicPr>
        <p:blipFill>
          <a:blip r:embed="rId3"/>
          <a:srcRect t="8371" r="59124"/>
          <a:stretch/>
        </p:blipFill>
        <p:spPr>
          <a:xfrm>
            <a:off x="7244765" y="2645900"/>
            <a:ext cx="776119" cy="899972"/>
          </a:xfrm>
          <a:prstGeom prst="rect">
            <a:avLst/>
          </a:prstGeom>
        </p:spPr>
      </p:pic>
      <p:pic>
        <p:nvPicPr>
          <p:cNvPr id="12" name="Picture 11">
            <a:extLst>
              <a:ext uri="{FF2B5EF4-FFF2-40B4-BE49-F238E27FC236}">
                <a16:creationId xmlns:a16="http://schemas.microsoft.com/office/drawing/2014/main" id="{157960E5-A7B2-DB3C-E098-807104B3B1E2}"/>
              </a:ext>
            </a:extLst>
          </p:cNvPr>
          <p:cNvPicPr>
            <a:picLocks noChangeAspect="1"/>
          </p:cNvPicPr>
          <p:nvPr/>
        </p:nvPicPr>
        <p:blipFill>
          <a:blip r:embed="rId3"/>
          <a:srcRect l="40702" t="8710" r="40878"/>
          <a:stretch/>
        </p:blipFill>
        <p:spPr>
          <a:xfrm flipH="1">
            <a:off x="7433196" y="3842629"/>
            <a:ext cx="366066" cy="938463"/>
          </a:xfrm>
          <a:prstGeom prst="rect">
            <a:avLst/>
          </a:prstGeom>
        </p:spPr>
      </p:pic>
      <p:pic>
        <p:nvPicPr>
          <p:cNvPr id="13" name="Picture 12">
            <a:extLst>
              <a:ext uri="{FF2B5EF4-FFF2-40B4-BE49-F238E27FC236}">
                <a16:creationId xmlns:a16="http://schemas.microsoft.com/office/drawing/2014/main" id="{A8FF835F-E60B-7C91-F16F-0FA8A6BB027B}"/>
              </a:ext>
            </a:extLst>
          </p:cNvPr>
          <p:cNvPicPr>
            <a:picLocks noChangeAspect="1"/>
          </p:cNvPicPr>
          <p:nvPr/>
        </p:nvPicPr>
        <p:blipFill>
          <a:blip r:embed="rId3"/>
          <a:srcRect l="40702" t="8710" r="40878"/>
          <a:stretch/>
        </p:blipFill>
        <p:spPr>
          <a:xfrm>
            <a:off x="7433196" y="5039358"/>
            <a:ext cx="366067" cy="938463"/>
          </a:xfrm>
          <a:prstGeom prst="rect">
            <a:avLst/>
          </a:prstGeom>
        </p:spPr>
      </p:pic>
    </p:spTree>
    <p:extLst>
      <p:ext uri="{BB962C8B-B14F-4D97-AF65-F5344CB8AC3E}">
        <p14:creationId xmlns:p14="http://schemas.microsoft.com/office/powerpoint/2010/main" val="3183151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11A405-D662-A24B-B063-02C3B75BAF71}"/>
              </a:ext>
            </a:extLst>
          </p:cNvPr>
          <p:cNvPicPr>
            <a:picLocks noChangeAspect="1"/>
          </p:cNvPicPr>
          <p:nvPr/>
        </p:nvPicPr>
        <p:blipFill>
          <a:blip r:embed="rId3"/>
          <a:stretch>
            <a:fillRect/>
          </a:stretch>
        </p:blipFill>
        <p:spPr>
          <a:xfrm>
            <a:off x="5803262" y="3928034"/>
            <a:ext cx="3073994" cy="2065257"/>
          </a:xfrm>
          <a:prstGeom prst="rect">
            <a:avLst/>
          </a:prstGeom>
        </p:spPr>
      </p:pic>
      <p:sp>
        <p:nvSpPr>
          <p:cNvPr id="7" name="TextBox 6">
            <a:extLst>
              <a:ext uri="{FF2B5EF4-FFF2-40B4-BE49-F238E27FC236}">
                <a16:creationId xmlns:a16="http://schemas.microsoft.com/office/drawing/2014/main" id="{A85C517C-E894-13A8-5AC4-CE36AF63A731}"/>
              </a:ext>
            </a:extLst>
          </p:cNvPr>
          <p:cNvSpPr txBox="1"/>
          <p:nvPr/>
        </p:nvSpPr>
        <p:spPr>
          <a:xfrm>
            <a:off x="266744" y="567656"/>
            <a:ext cx="5053787" cy="5293757"/>
          </a:xfrm>
          <a:prstGeom prst="rect">
            <a:avLst/>
          </a:prstGeom>
          <a:noFill/>
        </p:spPr>
        <p:txBody>
          <a:bodyPr wrap="square">
            <a:spAutoFit/>
          </a:bodyPr>
          <a:lstStyle/>
          <a:p>
            <a:r>
              <a:rPr lang="en-GB" sz="2200" b="1" dirty="0">
                <a:solidFill>
                  <a:srgbClr val="437090"/>
                </a:solidFill>
                <a:latin typeface="Segoe UI" panose="020B0502040204020203" pitchFamily="34" charset="0"/>
                <a:cs typeface="Segoe UI" panose="020B0502040204020203" pitchFamily="34" charset="0"/>
              </a:rPr>
              <a:t>The Collage Task</a:t>
            </a:r>
          </a:p>
          <a:p>
            <a:r>
              <a:rPr lang="en-GB" sz="1400" dirty="0">
                <a:solidFill>
                  <a:srgbClr val="715759"/>
                </a:solidFill>
                <a:latin typeface="Segoe UI" panose="020B0502040204020203" pitchFamily="34" charset="0"/>
                <a:cs typeface="Segoe UI" panose="020B0502040204020203" pitchFamily="34" charset="0"/>
              </a:rPr>
              <a:t>(20 minutes) groups A &amp; B</a:t>
            </a:r>
          </a:p>
          <a:p>
            <a:endParaRPr lang="en-GB" sz="1400" dirty="0">
              <a:solidFill>
                <a:srgbClr val="715759"/>
              </a:solidFill>
              <a:latin typeface="Segoe UI" panose="020B0502040204020203" pitchFamily="34" charset="0"/>
              <a:cs typeface="Segoe UI" panose="020B0502040204020203" pitchFamily="34" charset="0"/>
            </a:endParaRPr>
          </a:p>
          <a:p>
            <a:endParaRPr lang="en-GB" sz="1400" dirty="0">
              <a:solidFill>
                <a:srgbClr val="715759"/>
              </a:solidFill>
              <a:latin typeface="Segoe UI" panose="020B0502040204020203" pitchFamily="34" charset="0"/>
              <a:cs typeface="Segoe UI" panose="020B0502040204020203" pitchFamily="34" charset="0"/>
            </a:endParaRPr>
          </a:p>
          <a:p>
            <a:endParaRPr lang="en-GB" sz="1400" dirty="0">
              <a:solidFill>
                <a:srgbClr val="715759"/>
              </a:solidFill>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37090"/>
                </a:solidFill>
                <a:effectLst/>
                <a:uLnTx/>
                <a:uFillTx/>
                <a:latin typeface="Segoe UI" panose="020B0502040204020203" pitchFamily="34" charset="0"/>
                <a:ea typeface="+mn-ea"/>
                <a:cs typeface="Segoe UI" panose="020B0502040204020203" pitchFamily="34" charset="0"/>
              </a:rPr>
              <a:t>1</a:t>
            </a:r>
            <a:r>
              <a:rPr kumimoji="0" lang="en-GB"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GB" sz="1600" b="1" i="0" u="none" strike="noStrike" kern="1200" cap="none" spc="0" normalizeH="0" baseline="0" noProof="0" dirty="0">
                <a:ln>
                  <a:noFill/>
                </a:ln>
                <a:solidFill>
                  <a:srgbClr val="437090"/>
                </a:solidFill>
                <a:effectLst/>
                <a:uLnTx/>
                <a:uFillTx/>
                <a:latin typeface="Segoe UI" panose="020B0502040204020203" pitchFamily="34" charset="0"/>
                <a:ea typeface="+mn-ea"/>
                <a:cs typeface="Segoe UI" panose="020B0502040204020203" pitchFamily="34" charset="0"/>
              </a:rPr>
              <a:t>Pick</a:t>
            </a:r>
            <a:r>
              <a:rPr kumimoji="0" lang="en-GB"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GB" sz="16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one member of your team.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Now draw around the top half or their body on paper.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37090"/>
                </a:solidFill>
                <a:effectLst/>
                <a:uLnTx/>
                <a:uFillTx/>
                <a:latin typeface="Segoe UI" panose="020B0502040204020203" pitchFamily="34" charset="0"/>
                <a:ea typeface="+mn-ea"/>
                <a:cs typeface="Segoe UI" panose="020B0502040204020203" pitchFamily="34" charset="0"/>
              </a:rPr>
              <a:t>2</a:t>
            </a:r>
            <a:r>
              <a:rPr kumimoji="0" lang="en-GB"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GB" sz="16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On </a:t>
            </a:r>
            <a:r>
              <a:rPr kumimoji="0" lang="en-GB" sz="1600" b="1"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any</a:t>
            </a:r>
            <a:r>
              <a:rPr kumimoji="0" lang="en-GB" sz="16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 </a:t>
            </a:r>
            <a:r>
              <a:rPr kumimoji="0" lang="en-GB" sz="1600" b="1"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one third </a:t>
            </a:r>
            <a:r>
              <a:rPr kumimoji="0" lang="en-GB" sz="16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of the body outline, </a:t>
            </a:r>
            <a:r>
              <a:rPr kumimoji="0" lang="en-GB" sz="1600" b="1" i="0" u="none" strike="noStrike" kern="1200" cap="none" spc="0" normalizeH="0" baseline="0" noProof="0" dirty="0">
                <a:ln>
                  <a:noFill/>
                </a:ln>
                <a:solidFill>
                  <a:srgbClr val="437090"/>
                </a:solidFill>
                <a:effectLst/>
                <a:uLnTx/>
                <a:uFillTx/>
                <a:latin typeface="Segoe UI" panose="020B0502040204020203" pitchFamily="34" charset="0"/>
                <a:ea typeface="+mn-ea"/>
                <a:cs typeface="Segoe UI" panose="020B0502040204020203" pitchFamily="34" charset="0"/>
              </a:rPr>
              <a:t>draw part </a:t>
            </a:r>
            <a:r>
              <a:rPr kumimoji="0" lang="en-GB" sz="16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of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a traditional shirt as we know it today.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Within that third, include any detailing you wish.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37090"/>
                </a:solidFill>
                <a:effectLst/>
                <a:uLnTx/>
                <a:uFillTx/>
                <a:latin typeface="Segoe UI" panose="020B0502040204020203" pitchFamily="34" charset="0"/>
                <a:ea typeface="+mn-ea"/>
                <a:cs typeface="Segoe UI" panose="020B0502040204020203" pitchFamily="34" charset="0"/>
              </a:rPr>
              <a:t>3 </a:t>
            </a:r>
            <a:r>
              <a:rPr kumimoji="0" lang="en-GB" sz="16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Now it’s time to </a:t>
            </a:r>
            <a:r>
              <a:rPr kumimoji="0" lang="en-GB" sz="1600" b="1"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collage</a:t>
            </a:r>
            <a:r>
              <a:rPr kumimoji="0" lang="en-GB" sz="16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 and </a:t>
            </a:r>
            <a:r>
              <a:rPr kumimoji="0" lang="en-GB" sz="1600" b="1" i="0" u="none" strike="noStrike" kern="1200" cap="none" spc="0" normalizeH="0" baseline="0" noProof="0" dirty="0">
                <a:ln>
                  <a:noFill/>
                </a:ln>
                <a:solidFill>
                  <a:srgbClr val="437090"/>
                </a:solidFill>
                <a:effectLst/>
                <a:uLnTx/>
                <a:uFillTx/>
                <a:latin typeface="Segoe UI" panose="020B0502040204020203" pitchFamily="34" charset="0"/>
                <a:ea typeface="+mn-ea"/>
                <a:cs typeface="Segoe UI" panose="020B0502040204020203" pitchFamily="34" charset="0"/>
              </a:rPr>
              <a:t>cross pollinate the remainder </a:t>
            </a:r>
            <a:r>
              <a:rPr kumimoji="0" lang="en-GB" sz="16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of the drawing using our students and each other as a source of inspiration.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715759"/>
                </a:solidFill>
                <a:effectLst/>
                <a:uLnTx/>
                <a:uFillTx/>
                <a:latin typeface="Segoe UI" panose="020B0502040204020203" pitchFamily="34" charset="0"/>
                <a:ea typeface="+mn-ea"/>
                <a:cs typeface="Segoe UI" panose="020B0502040204020203" pitchFamily="34" charset="0"/>
              </a:rPr>
              <a:t>Consider heritage, culture, tribe, neurodiversity, music, food, language and social life, to give this collage an identity in the form of a shirt.</a:t>
            </a:r>
          </a:p>
          <a:p>
            <a:endParaRPr lang="en-GB" sz="2000" dirty="0">
              <a:solidFill>
                <a:srgbClr val="715759"/>
              </a:solidFill>
              <a:latin typeface="Segoe UI" panose="020B0502040204020203" pitchFamily="34" charset="0"/>
              <a:cs typeface="Segoe UI" panose="020B0502040204020203" pitchFamily="34" charset="0"/>
            </a:endParaRPr>
          </a:p>
        </p:txBody>
      </p:sp>
      <p:cxnSp>
        <p:nvCxnSpPr>
          <p:cNvPr id="14" name="Straight Connector 13">
            <a:extLst>
              <a:ext uri="{FF2B5EF4-FFF2-40B4-BE49-F238E27FC236}">
                <a16:creationId xmlns:a16="http://schemas.microsoft.com/office/drawing/2014/main" id="{DA6B7AEB-E207-145A-A289-930BF526CD40}"/>
              </a:ext>
            </a:extLst>
          </p:cNvPr>
          <p:cNvCxnSpPr>
            <a:cxnSpLocks/>
          </p:cNvCxnSpPr>
          <p:nvPr/>
        </p:nvCxnSpPr>
        <p:spPr>
          <a:xfrm>
            <a:off x="3111397" y="785802"/>
            <a:ext cx="6032603" cy="0"/>
          </a:xfrm>
          <a:prstGeom prst="line">
            <a:avLst/>
          </a:prstGeom>
          <a:ln>
            <a:solidFill>
              <a:srgbClr val="437090"/>
            </a:solidFill>
          </a:ln>
        </p:spPr>
        <p:style>
          <a:lnRef idx="2">
            <a:schemeClr val="accent1"/>
          </a:lnRef>
          <a:fillRef idx="0">
            <a:schemeClr val="accent1"/>
          </a:fillRef>
          <a:effectRef idx="1">
            <a:schemeClr val="accent1"/>
          </a:effectRef>
          <a:fontRef idx="minor">
            <a:schemeClr val="tx1"/>
          </a:fontRef>
        </p:style>
      </p:cxnSp>
      <p:pic>
        <p:nvPicPr>
          <p:cNvPr id="19" name="Picture 18" descr="A drawing of a robe&#10;&#10;Description automatically generated">
            <a:extLst>
              <a:ext uri="{FF2B5EF4-FFF2-40B4-BE49-F238E27FC236}">
                <a16:creationId xmlns:a16="http://schemas.microsoft.com/office/drawing/2014/main" id="{59933720-EB16-7DDC-7525-BFCDB4583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5456" y="984899"/>
            <a:ext cx="1591800" cy="2498304"/>
          </a:xfrm>
          <a:prstGeom prst="rect">
            <a:avLst/>
          </a:prstGeom>
        </p:spPr>
      </p:pic>
    </p:spTree>
    <p:extLst>
      <p:ext uri="{BB962C8B-B14F-4D97-AF65-F5344CB8AC3E}">
        <p14:creationId xmlns:p14="http://schemas.microsoft.com/office/powerpoint/2010/main" val="10661458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7767</TotalTime>
  <Words>1780</Words>
  <Application>Microsoft Office PowerPoint</Application>
  <PresentationFormat>On-screen Show (4:3)</PresentationFormat>
  <Paragraphs>184</Paragraphs>
  <Slides>12</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Aptos</vt:lpstr>
      <vt:lpstr>Aptos Display</vt:lpstr>
      <vt:lpstr>Arial</vt:lpstr>
      <vt:lpstr>inherit</vt:lpstr>
      <vt:lpstr>Minion Pro</vt:lpstr>
      <vt:lpstr>Noto Sans</vt:lpstr>
      <vt:lpstr>Open Sans</vt:lpstr>
      <vt:lpstr>ReithSans</vt:lpstr>
      <vt:lpstr>Roboto</vt:lpstr>
      <vt:lpstr>Segoe UI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 J B</dc:creator>
  <cp:lastModifiedBy>Navinbhai Patel</cp:lastModifiedBy>
  <cp:revision>278</cp:revision>
  <cp:lastPrinted>2024-12-08T13:35:49Z</cp:lastPrinted>
  <dcterms:created xsi:type="dcterms:W3CDTF">2024-11-11T19:17:53Z</dcterms:created>
  <dcterms:modified xsi:type="dcterms:W3CDTF">2025-01-02T11:52:50Z</dcterms:modified>
</cp:coreProperties>
</file>