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8" r:id="rId3"/>
    <p:sldId id="258" r:id="rId4"/>
    <p:sldId id="265" r:id="rId5"/>
    <p:sldId id="269" r:id="rId6"/>
    <p:sldId id="261" r:id="rId7"/>
    <p:sldId id="266" r:id="rId8"/>
    <p:sldId id="267" r:id="rId9"/>
    <p:sldId id="274" r:id="rId10"/>
    <p:sldId id="260" r:id="rId11"/>
    <p:sldId id="271" r:id="rId12"/>
    <p:sldId id="286" r:id="rId13"/>
    <p:sldId id="287" r:id="rId14"/>
    <p:sldId id="272" r:id="rId15"/>
    <p:sldId id="279" r:id="rId16"/>
    <p:sldId id="280" r:id="rId17"/>
    <p:sldId id="289" r:id="rId18"/>
    <p:sldId id="290" r:id="rId19"/>
    <p:sldId id="291" r:id="rId20"/>
    <p:sldId id="275" r:id="rId21"/>
    <p:sldId id="292" r:id="rId22"/>
    <p:sldId id="293" r:id="rId23"/>
    <p:sldId id="25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AFC"/>
    <a:srgbClr val="FEE55E"/>
    <a:srgbClr val="AEAEA7"/>
    <a:srgbClr val="F5BC1F"/>
    <a:srgbClr val="FF9933"/>
    <a:srgbClr val="3333CC"/>
    <a:srgbClr val="008000"/>
    <a:srgbClr val="451C20"/>
    <a:srgbClr val="8A5F2A"/>
    <a:srgbClr val="6F9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DCB92-53D8-4059-AC05-0B4416650F9C}" v="1" dt="2024-07-15T10:24:38.286"/>
    <p1510:client id="{6608C1F4-B9EE-48C4-8980-08FF494B08C4}" v="1" dt="2024-07-15T10:30:04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3" autoAdjust="0"/>
    <p:restoredTop sz="86376" autoAdjust="0"/>
  </p:normalViewPr>
  <p:slideViewPr>
    <p:cSldViewPr>
      <p:cViewPr varScale="1">
        <p:scale>
          <a:sx n="103" d="100"/>
          <a:sy n="103" d="100"/>
        </p:scale>
        <p:origin x="1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2"/>
    </p:cViewPr>
  </p:sorterViewPr>
  <p:notesViewPr>
    <p:cSldViewPr showGuides="1">
      <p:cViewPr varScale="1">
        <p:scale>
          <a:sx n="72" d="100"/>
          <a:sy n="72" d="100"/>
        </p:scale>
        <p:origin x="2820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DE0E-F684-4701-A6D6-EDEC69114AC1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DE85C-6ABF-477E-9016-3CE4283BA3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you’ll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yourselves,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over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finally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slash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feedback</a:t>
            </a:r>
          </a:p>
          <a:p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the world’s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expensive </a:t>
            </a:r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in 2014, which is now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£130,000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DE85C-6ABF-477E-9016-3CE4283BA3C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09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was first spun about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5000 </a:t>
            </a:r>
            <a:r>
              <a:rPr lang="en-GB" sz="2000" b="0" dirty="0">
                <a:solidFill>
                  <a:schemeClr val="accent6">
                    <a:lumMod val="75000"/>
                  </a:schemeClr>
                </a:solidFill>
              </a:rPr>
              <a:t>by w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hilst the sari originates from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Indus Valley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about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2800 </a:t>
            </a:r>
            <a:r>
              <a:rPr lang="en-GB" sz="2000" b="0" dirty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and was the first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zero waste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garment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DE85C-6ABF-477E-9016-3CE4283BA3C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23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DE85C-6ABF-477E-9016-3CE4283BA3C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7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DE85C-6ABF-477E-9016-3CE4283BA3C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14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C8241C"/>
                </a:solidFill>
              </a:rPr>
              <a:t>Black</a:t>
            </a:r>
            <a:r>
              <a:rPr lang="en-GB" sz="1200" dirty="0">
                <a:solidFill>
                  <a:srgbClr val="C8241C"/>
                </a:solidFill>
              </a:rPr>
              <a:t> - Corrects negative energy</a:t>
            </a:r>
          </a:p>
          <a:p>
            <a:r>
              <a:rPr lang="en-GB" sz="1200" b="1" dirty="0">
                <a:solidFill>
                  <a:srgbClr val="C8241C"/>
                </a:solidFill>
              </a:rPr>
              <a:t>White </a:t>
            </a:r>
            <a:r>
              <a:rPr lang="en-GB" sz="1200" dirty="0">
                <a:solidFill>
                  <a:srgbClr val="C8241C"/>
                </a:solidFill>
              </a:rPr>
              <a:t>- Mourning</a:t>
            </a:r>
          </a:p>
          <a:p>
            <a:r>
              <a:rPr lang="en-GB" sz="1200" b="1" dirty="0">
                <a:solidFill>
                  <a:srgbClr val="C8241C"/>
                </a:solidFill>
              </a:rPr>
              <a:t>Pink </a:t>
            </a:r>
            <a:r>
              <a:rPr lang="en-GB" sz="1200" dirty="0">
                <a:solidFill>
                  <a:srgbClr val="C8241C"/>
                </a:solidFill>
              </a:rPr>
              <a:t>– Vigilante groups</a:t>
            </a:r>
            <a:endParaRPr lang="en-GB" sz="1200" b="1" dirty="0">
              <a:solidFill>
                <a:srgbClr val="C8241C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DE85C-6ABF-477E-9016-3CE4283BA3C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11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DE85C-6ABF-477E-9016-3CE4283BA3C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02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96C6-D391-2E68-549A-5D650FDF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FC990-45A2-B27A-855B-1B7E171D9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09951-AD00-596B-DBF7-575C3E79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92B2-D4DA-C0C7-BBE8-B6815CF2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DF1A5-18BB-88FB-9086-B560611B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13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9A50-BD83-DF1C-7656-35EB584A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3F134-0939-5ABC-879B-0A888CE4B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06E2-62EB-977A-B017-6977B613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EB877-367D-A2FB-6D63-EFA1F293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5DAD-7C5F-9A66-A711-6327C6AE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F4E5B-3117-F4D8-3ABB-7A1A1C372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D67B7-08AC-0320-D649-B1B834176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87ECC-2EB3-D7B2-FB6A-003ECA06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9B282-1272-C697-376E-63A6C25F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A5A67-4C23-FC5D-3500-46602327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44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3733-6639-B38C-A28E-77A72CBD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D9F9-7330-2A7C-CE20-483DBA8A3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D4C2-2A37-28D2-9AC4-B728F2E7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C0F20-B51F-CB73-19BE-F03C7819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A2A1-09D6-DCE6-453C-05AFCA1E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25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82EE-8C2E-5518-804E-E6E67B4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3ADDD-AF83-34BE-D0F4-4BE8CDB4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49768-0E9E-5298-79FA-415CA9F9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5A65-21E3-5DBC-70B4-BDDC81B7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4CEF2-EAE7-5952-C6AE-F4BDD3AA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81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D62B-2B70-2FFE-528F-95807FF6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DAF7-2EA7-B677-150F-80B783BE8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D40F-01C3-D9F6-621F-C90C0024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6DB3C-245F-61E0-9959-75177544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87447-D10F-3B3F-C9A2-F1AEAAA9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490D3-E0CD-72D3-AF6E-BDDA46DF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13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CEAB-8270-31ED-1CB0-BB68855F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E504-589A-0BA8-A1F4-1F0C1769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126E9-6858-CC21-7087-1FA4266DE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94B46-C3F4-59C5-F4D1-1BA6F9276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04B97-074D-8F3B-1E36-164F0CEC3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F1D7D-A696-BAF3-6E36-337E07C0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108CA-47D7-DD23-B4F3-8360355E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FBFDC-412C-7D2F-5EF6-B1BCB754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04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8552-5531-EF79-34BB-500DF56D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714D7-ED07-4F42-29C8-3868F9F1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24FD4-AFA0-346C-4F16-D2F84200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9DC88-AFE9-2289-693A-0E616B7E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41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5347F-DE1D-EAF0-EA6F-85F63EF5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68B2D-45BA-3B20-A10F-3CFC8A78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3D15E-68A6-13DB-88A4-E4361E42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21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EB58-DEA1-F417-6D7C-D1F37516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10B23-6E01-6081-2B15-5397C3C6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43034-C806-EC2B-3E74-D59AEA1F8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8FD75-B72F-2E63-2AAB-DB4118C0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BBA79-FB48-3975-3740-635DD5C2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AF815-876A-CAAB-ECB6-E1CD014F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67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CF5F-2789-A242-94E8-746BDA33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2734F-DCD0-1E54-B49E-E9C9E4F5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985D-35F5-F53D-DC32-5941B676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1588-5574-6D2A-DA5A-611060E7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DA5BE-F565-687F-3D2E-A77625A9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5D34B-57C0-D98D-05B8-3125564A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4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86635-37F7-9144-5E52-99E7D0C4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5083-6687-73BB-2ECD-D709ADB4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C4F56-11D2-992D-B549-72ADD3EA4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E2C2-CE07-48BB-9475-6EEEFD3F4FD2}" type="datetimeFigureOut">
              <a:rPr lang="en-GB" smtClean="0"/>
              <a:t>15/07/2024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AC8A4-2A0C-3D59-227F-9FCA68091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828D-DAD9-50C4-A7A6-BE205C47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232B-5E3D-4862-BA8D-C194279816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28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reciousearth.in/blogs/the-precious-earth-blog/a-guide-to-navratna-gemstones" TargetMode="External"/><Relationship Id="rId13" Type="http://schemas.openxmlformats.org/officeDocument/2006/relationships/image" Target="../media/image53.png"/><Relationship Id="rId3" Type="http://schemas.openxmlformats.org/officeDocument/2006/relationships/hyperlink" Target="https://www.nationalgeographic.com/travel/article/the-story-of-the-sari-in-india" TargetMode="External"/><Relationship Id="rId7" Type="http://schemas.openxmlformats.org/officeDocument/2006/relationships/hyperlink" Target="https://www.kalkifashion.com/" TargetMode="External"/><Relationship Id="rId12" Type="http://schemas.openxmlformats.org/officeDocument/2006/relationships/image" Target="../media/image52.png"/><Relationship Id="rId2" Type="http://schemas.openxmlformats.org/officeDocument/2006/relationships/hyperlink" Target="https://artsandculture.google.com/story/wAUhJhNY4glTL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NULL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s://thesariseries.com/how-to-drape-films/" TargetMode="External"/><Relationship Id="rId10" Type="http://schemas.openxmlformats.org/officeDocument/2006/relationships/hyperlink" Target="https://www.newindianexpress.com/galleries/2016/jul/30/Photo-documentary-of-Kancheepuram-silk-and-weavers-123--9.html" TargetMode="External"/><Relationship Id="rId4" Type="http://schemas.openxmlformats.org/officeDocument/2006/relationships/hyperlink" Target="https://www.bbc.com/culture/article/20210818-how-the-sari-is-being-reinvented-for-the-21st-century" TargetMode="External"/><Relationship Id="rId9" Type="http://schemas.openxmlformats.org/officeDocument/2006/relationships/hyperlink" Target="https://thedreamstress.com/2013/09/terminology-what-are-aniline-dyes-or-the-history-of-mauve-and-mauvei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red and gold blanket&#10;&#10;Description automatically generated">
            <a:extLst>
              <a:ext uri="{FF2B5EF4-FFF2-40B4-BE49-F238E27FC236}">
                <a16:creationId xmlns:a16="http://schemas.microsoft.com/office/drawing/2014/main" id="{160BD2A4-E882-31DB-94F8-734C23DA9E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462" y="0"/>
            <a:ext cx="430053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FAAAA1-7B58-2233-7972-C13C664CC3D9}"/>
              </a:ext>
            </a:extLst>
          </p:cNvPr>
          <p:cNvSpPr/>
          <p:nvPr/>
        </p:nvSpPr>
        <p:spPr>
          <a:xfrm>
            <a:off x="0" y="0"/>
            <a:ext cx="7891462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6E9656-D312-2DCD-E597-379F12CF54D2}"/>
              </a:ext>
            </a:extLst>
          </p:cNvPr>
          <p:cNvSpPr txBox="1"/>
          <p:nvPr/>
        </p:nvSpPr>
        <p:spPr>
          <a:xfrm>
            <a:off x="1700784" y="2020824"/>
            <a:ext cx="388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CC3300"/>
                </a:solidFill>
                <a:latin typeface="+mj-lt"/>
              </a:rPr>
              <a:t>the</a:t>
            </a:r>
            <a:r>
              <a:rPr lang="en-GB" sz="8000" dirty="0">
                <a:solidFill>
                  <a:srgbClr val="CC3300"/>
                </a:solidFill>
              </a:rPr>
              <a:t> </a:t>
            </a:r>
            <a:r>
              <a:rPr lang="en-GB" sz="8000" b="1" dirty="0">
                <a:solidFill>
                  <a:srgbClr val="CC3300"/>
                </a:solidFill>
              </a:rPr>
              <a:t>sari</a:t>
            </a:r>
          </a:p>
          <a:p>
            <a:r>
              <a:rPr lang="en-GB" sz="1600" b="1" dirty="0">
                <a:solidFill>
                  <a:srgbClr val="703116"/>
                </a:solidFill>
                <a:latin typeface="+mj-lt"/>
              </a:rPr>
              <a:t>An ancient garment, adaptable for any culture</a:t>
            </a:r>
          </a:p>
          <a:p>
            <a:endParaRPr lang="en-GB" sz="1400" b="1" dirty="0">
              <a:solidFill>
                <a:srgbClr val="703116"/>
              </a:solidFill>
            </a:endParaRPr>
          </a:p>
          <a:p>
            <a:endParaRPr lang="en-GB" sz="1400" b="1" dirty="0">
              <a:solidFill>
                <a:srgbClr val="703116"/>
              </a:solidFill>
            </a:endParaRPr>
          </a:p>
          <a:p>
            <a:pPr algn="r"/>
            <a:r>
              <a:rPr lang="en-GB" sz="1400" b="1" dirty="0">
                <a:solidFill>
                  <a:srgbClr val="703116"/>
                </a:solidFill>
              </a:rPr>
              <a:t>Navin Patel</a:t>
            </a:r>
          </a:p>
          <a:p>
            <a:endParaRPr lang="en-GB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E5FEC-E3A2-66B7-7411-0B682E43CD9A}"/>
              </a:ext>
            </a:extLst>
          </p:cNvPr>
          <p:cNvSpPr txBox="1"/>
          <p:nvPr/>
        </p:nvSpPr>
        <p:spPr>
          <a:xfrm>
            <a:off x="9233856" y="6504971"/>
            <a:ext cx="1970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Guinness World of Records 2014</a:t>
            </a:r>
          </a:p>
        </p:txBody>
      </p:sp>
    </p:spTree>
    <p:extLst>
      <p:ext uri="{BB962C8B-B14F-4D97-AF65-F5344CB8AC3E}">
        <p14:creationId xmlns:p14="http://schemas.microsoft.com/office/powerpoint/2010/main" val="154964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F0528B-75E9-CC39-E385-9FF827A58318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A9AA8-D6A1-5A93-EEB3-55962185CC8C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erson in a dress&#10;&#10;Description automatically generated with medium confidence">
            <a:extLst>
              <a:ext uri="{FF2B5EF4-FFF2-40B4-BE49-F238E27FC236}">
                <a16:creationId xmlns:a16="http://schemas.microsoft.com/office/drawing/2014/main" id="{10236AAF-3F7C-102C-E02E-AABB765F6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291" y="0"/>
            <a:ext cx="52617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5AAEE-BB20-E5C8-5891-8EE564FA8144}"/>
              </a:ext>
            </a:extLst>
          </p:cNvPr>
          <p:cNvSpPr txBox="1"/>
          <p:nvPr/>
        </p:nvSpPr>
        <p:spPr>
          <a:xfrm>
            <a:off x="1002160" y="3010618"/>
            <a:ext cx="5093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650,000 villages in India, it is inevitable that women have evolved different methods of draping the sari to create identity and practicality</a:t>
            </a:r>
          </a:p>
          <a:p>
            <a:endParaRPr lang="en-GB" dirty="0"/>
          </a:p>
          <a:p>
            <a:r>
              <a:rPr lang="en-GB" dirty="0"/>
              <a:t>Working in the fields, preparing food on the floor, as well as modesty in more personal matters, require a a very practical style of draping a sari</a:t>
            </a:r>
          </a:p>
          <a:p>
            <a:r>
              <a:rPr lang="en-GB" dirty="0"/>
              <a:t>A woman who doesn’t work and has staff will of course have time to drape more complex styles</a:t>
            </a:r>
          </a:p>
          <a:p>
            <a:endParaRPr lang="en-GB" dirty="0"/>
          </a:p>
          <a:p>
            <a:r>
              <a:rPr lang="en-GB" dirty="0"/>
              <a:t>Identity shows through social status, caste and denomination of faith with colour, fabric and style all playing a part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5EFCD-23B3-19C5-D4CE-F9F9CAAE0EF0}"/>
              </a:ext>
            </a:extLst>
          </p:cNvPr>
          <p:cNvSpPr txBox="1"/>
          <p:nvPr/>
        </p:nvSpPr>
        <p:spPr>
          <a:xfrm>
            <a:off x="983432" y="5486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Identity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Practicality</a:t>
            </a:r>
          </a:p>
        </p:txBody>
      </p:sp>
    </p:spTree>
    <p:extLst>
      <p:ext uri="{BB962C8B-B14F-4D97-AF65-F5344CB8AC3E}">
        <p14:creationId xmlns:p14="http://schemas.microsoft.com/office/powerpoint/2010/main" val="211870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B2E632-CEA4-1620-5B6B-DEDEAA3D567E}"/>
              </a:ext>
            </a:extLst>
          </p:cNvPr>
          <p:cNvSpPr/>
          <p:nvPr/>
        </p:nvSpPr>
        <p:spPr>
          <a:xfrm>
            <a:off x="0" y="2640280"/>
            <a:ext cx="9120336" cy="4389120"/>
          </a:xfrm>
          <a:prstGeom prst="rect">
            <a:avLst/>
          </a:prstGeom>
          <a:solidFill>
            <a:srgbClr val="E9E9DA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3C463-B9E8-61F2-427F-8D68BB48E093}"/>
              </a:ext>
            </a:extLst>
          </p:cNvPr>
          <p:cNvSpPr/>
          <p:nvPr/>
        </p:nvSpPr>
        <p:spPr>
          <a:xfrm>
            <a:off x="10510" y="42041"/>
            <a:ext cx="5797458" cy="25982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rgbClr val="FF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mannequin with a purple and orange dress&#10;&#10;Description automatically generated">
            <a:extLst>
              <a:ext uri="{FF2B5EF4-FFF2-40B4-BE49-F238E27FC236}">
                <a16:creationId xmlns:a16="http://schemas.microsoft.com/office/drawing/2014/main" id="{EFD9256D-F6F1-DF6D-F833-07C37F9E36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89571" y="475745"/>
            <a:ext cx="3814809" cy="2861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CCA44-DC44-0E13-DB79-411D162CF90D}"/>
              </a:ext>
            </a:extLst>
          </p:cNvPr>
          <p:cNvSpPr txBox="1"/>
          <p:nvPr/>
        </p:nvSpPr>
        <p:spPr>
          <a:xfrm>
            <a:off x="992784" y="404664"/>
            <a:ext cx="5705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33CC"/>
                </a:solidFill>
              </a:rPr>
              <a:t>TASK 1</a:t>
            </a:r>
          </a:p>
          <a:p>
            <a:r>
              <a:rPr lang="en-GB" sz="2000" i="1" dirty="0">
                <a:solidFill>
                  <a:srgbClr val="FF33CC"/>
                </a:solidFill>
              </a:rPr>
              <a:t>60 minutes</a:t>
            </a:r>
          </a:p>
          <a:p>
            <a:r>
              <a:rPr lang="en-GB" sz="2800" dirty="0">
                <a:solidFill>
                  <a:srgbClr val="FF33CC"/>
                </a:solidFill>
              </a:rPr>
              <a:t>Live draping together</a:t>
            </a:r>
          </a:p>
          <a:p>
            <a:endParaRPr lang="en-GB" sz="2000" i="1" dirty="0">
              <a:solidFill>
                <a:srgbClr val="FF33CC"/>
              </a:solidFill>
            </a:endParaRPr>
          </a:p>
        </p:txBody>
      </p:sp>
      <p:pic>
        <p:nvPicPr>
          <p:cNvPr id="6" name="Picture 5" descr="A mannequin wearing a kimono&#10;&#10;Description automatically generated">
            <a:extLst>
              <a:ext uri="{FF2B5EF4-FFF2-40B4-BE49-F238E27FC236}">
                <a16:creationId xmlns:a16="http://schemas.microsoft.com/office/drawing/2014/main" id="{B3CBD551-0021-6184-0691-F5FF52EAB8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2314" y="561753"/>
            <a:ext cx="4579579" cy="3489151"/>
          </a:xfrm>
          <a:prstGeom prst="rect">
            <a:avLst/>
          </a:prstGeom>
        </p:spPr>
      </p:pic>
      <p:pic>
        <p:nvPicPr>
          <p:cNvPr id="8" name="Picture 7" descr="A mannequin wearing a blue and orange outfit&#10;&#10;Description automatically generated">
            <a:extLst>
              <a:ext uri="{FF2B5EF4-FFF2-40B4-BE49-F238E27FC236}">
                <a16:creationId xmlns:a16="http://schemas.microsoft.com/office/drawing/2014/main" id="{1D1C08CF-0F65-365B-0FDA-991FCF445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82084" y="3304073"/>
            <a:ext cx="4783133" cy="3587350"/>
          </a:xfrm>
          <a:prstGeom prst="rect">
            <a:avLst/>
          </a:prstGeom>
        </p:spPr>
      </p:pic>
      <p:pic>
        <p:nvPicPr>
          <p:cNvPr id="10" name="Picture 9" descr="A mannequin with a purple dress&#10;&#10;Description automatically generated">
            <a:extLst>
              <a:ext uri="{FF2B5EF4-FFF2-40B4-BE49-F238E27FC236}">
                <a16:creationId xmlns:a16="http://schemas.microsoft.com/office/drawing/2014/main" id="{BA3F863F-B3D2-E639-6C59-2BCD6F0B97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67180" y="3327539"/>
            <a:ext cx="4970857" cy="3728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D4D3D8-96F4-5F86-9BF8-0E90ECB08E3E}"/>
              </a:ext>
            </a:extLst>
          </p:cNvPr>
          <p:cNvSpPr txBox="1"/>
          <p:nvPr/>
        </p:nvSpPr>
        <p:spPr>
          <a:xfrm>
            <a:off x="992784" y="3126111"/>
            <a:ext cx="2366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Drape on your partner using certain areas of the sari drapes like</a:t>
            </a:r>
          </a:p>
          <a:p>
            <a:r>
              <a:rPr lang="en-GB" dirty="0"/>
              <a:t>the pallu etc or one of the three illustrations</a:t>
            </a:r>
          </a:p>
        </p:txBody>
      </p:sp>
    </p:spTree>
    <p:extLst>
      <p:ext uri="{BB962C8B-B14F-4D97-AF65-F5344CB8AC3E}">
        <p14:creationId xmlns:p14="http://schemas.microsoft.com/office/powerpoint/2010/main" val="246312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working in a sewing studio&#10;&#10;Description automatically generated">
            <a:extLst>
              <a:ext uri="{FF2B5EF4-FFF2-40B4-BE49-F238E27FC236}">
                <a16:creationId xmlns:a16="http://schemas.microsoft.com/office/drawing/2014/main" id="{EB8BD011-F291-35DC-3724-F25949E4ED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0"/>
            <a:ext cx="6192688" cy="486916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5A24D6FE-AEB4-D032-364E-2F9298B9F7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688" y="1628800"/>
            <a:ext cx="613149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1D972D43-B53B-4026-7F73-1A6121136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62DC4B-5025-0089-2C2D-B14B34B9D3B6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DD39B-C2F1-EEC9-4C9D-6E6BF3245EBB}"/>
              </a:ext>
            </a:extLst>
          </p:cNvPr>
          <p:cNvSpPr/>
          <p:nvPr/>
        </p:nvSpPr>
        <p:spPr>
          <a:xfrm>
            <a:off x="0" y="0"/>
            <a:ext cx="1219200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626E4-19FC-74BE-4901-93E846C360CD}"/>
              </a:ext>
            </a:extLst>
          </p:cNvPr>
          <p:cNvSpPr txBox="1"/>
          <p:nvPr/>
        </p:nvSpPr>
        <p:spPr>
          <a:xfrm>
            <a:off x="969264" y="3429000"/>
            <a:ext cx="512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Drape over objects or constructions on the mannequin which then can be removed </a:t>
            </a:r>
          </a:p>
          <a:p>
            <a:endParaRPr lang="en-GB" dirty="0"/>
          </a:p>
          <a:p>
            <a:r>
              <a:rPr lang="en-GB" dirty="0"/>
              <a:t>For drapes, using folding and pleating methods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35EA81-97C0-B537-5BDF-BE076D69EC04}"/>
              </a:ext>
            </a:extLst>
          </p:cNvPr>
          <p:cNvSpPr/>
          <p:nvPr/>
        </p:nvSpPr>
        <p:spPr>
          <a:xfrm>
            <a:off x="16282" y="30096"/>
            <a:ext cx="6999654" cy="25982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gold dress and a yellow vase&#10;&#10;Description automatically generated with medium confidence">
            <a:extLst>
              <a:ext uri="{FF2B5EF4-FFF2-40B4-BE49-F238E27FC236}">
                <a16:creationId xmlns:a16="http://schemas.microsoft.com/office/drawing/2014/main" id="{15ED352B-936B-0B19-0BCF-85BCB5097C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49541" y="882677"/>
            <a:ext cx="6908854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7F2A3-FF9B-D393-A278-7A7A0EC0F55A}"/>
              </a:ext>
            </a:extLst>
          </p:cNvPr>
          <p:cNvSpPr txBox="1"/>
          <p:nvPr/>
        </p:nvSpPr>
        <p:spPr>
          <a:xfrm>
            <a:off x="1006500" y="443127"/>
            <a:ext cx="570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F0"/>
                </a:solidFill>
              </a:rPr>
              <a:t>TASK 2</a:t>
            </a:r>
          </a:p>
          <a:p>
            <a:r>
              <a:rPr lang="en-GB" sz="2000" i="1" dirty="0">
                <a:solidFill>
                  <a:srgbClr val="00B0F0"/>
                </a:solidFill>
              </a:rPr>
              <a:t>90 minutes</a:t>
            </a:r>
          </a:p>
          <a:p>
            <a:r>
              <a:rPr lang="en-GB" sz="2800" dirty="0">
                <a:solidFill>
                  <a:srgbClr val="00B0F0"/>
                </a:solidFill>
              </a:rPr>
              <a:t>Drape to create shape</a:t>
            </a:r>
            <a:endParaRPr lang="en-GB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ECD49-1B1F-62B4-392A-EE96DF69F284}"/>
              </a:ext>
            </a:extLst>
          </p:cNvPr>
          <p:cNvSpPr/>
          <p:nvPr/>
        </p:nvSpPr>
        <p:spPr>
          <a:xfrm>
            <a:off x="16282" y="30096"/>
            <a:ext cx="12175718" cy="6827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mannequin with balloons on it&#10;&#10;Description automatically generated">
            <a:extLst>
              <a:ext uri="{FF2B5EF4-FFF2-40B4-BE49-F238E27FC236}">
                <a16:creationId xmlns:a16="http://schemas.microsoft.com/office/drawing/2014/main" id="{50F672D7-0F31-1709-C043-4F3EE7AD2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818117"/>
            <a:ext cx="3915435" cy="5220580"/>
          </a:xfrm>
          <a:prstGeom prst="rect">
            <a:avLst/>
          </a:prstGeom>
        </p:spPr>
      </p:pic>
      <p:pic>
        <p:nvPicPr>
          <p:cNvPr id="11" name="Picture 10" descr="A mannequin with balloons on the back&#10;&#10;Description automatically generated">
            <a:extLst>
              <a:ext uri="{FF2B5EF4-FFF2-40B4-BE49-F238E27FC236}">
                <a16:creationId xmlns:a16="http://schemas.microsoft.com/office/drawing/2014/main" id="{3A557A0A-DB01-5C45-F3DC-60909F459B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94" y="818117"/>
            <a:ext cx="3915435" cy="5220580"/>
          </a:xfrm>
          <a:prstGeom prst="rect">
            <a:avLst/>
          </a:prstGeom>
        </p:spPr>
      </p:pic>
      <p:pic>
        <p:nvPicPr>
          <p:cNvPr id="13" name="Picture 12" descr="A mannequin with balloons&#10;&#10;Description automatically generated">
            <a:extLst>
              <a:ext uri="{FF2B5EF4-FFF2-40B4-BE49-F238E27FC236}">
                <a16:creationId xmlns:a16="http://schemas.microsoft.com/office/drawing/2014/main" id="{30C6514F-430C-CBD8-5A56-823173DFD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653" y="818117"/>
            <a:ext cx="3915435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15E0C-D4DA-A963-8158-C3C9611D38E2}"/>
              </a:ext>
            </a:extLst>
          </p:cNvPr>
          <p:cNvSpPr/>
          <p:nvPr/>
        </p:nvSpPr>
        <p:spPr>
          <a:xfrm>
            <a:off x="16282" y="30096"/>
            <a:ext cx="12175718" cy="6827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mannequin with a dress on&#10;&#10;Description automatically generated">
            <a:extLst>
              <a:ext uri="{FF2B5EF4-FFF2-40B4-BE49-F238E27FC236}">
                <a16:creationId xmlns:a16="http://schemas.microsoft.com/office/drawing/2014/main" id="{4012D7BA-B60B-A4B2-907D-91A2229FD4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850750"/>
            <a:ext cx="3930935" cy="5241246"/>
          </a:xfrm>
          <a:prstGeom prst="rect">
            <a:avLst/>
          </a:prstGeom>
        </p:spPr>
      </p:pic>
      <p:pic>
        <p:nvPicPr>
          <p:cNvPr id="10" name="Picture 9" descr="A mannequin with a dress on&#10;&#10;Description automatically generated">
            <a:extLst>
              <a:ext uri="{FF2B5EF4-FFF2-40B4-BE49-F238E27FC236}">
                <a16:creationId xmlns:a16="http://schemas.microsoft.com/office/drawing/2014/main" id="{4CC73693-737C-AAA3-025A-2D5EC15E1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316" y="839548"/>
            <a:ext cx="3947738" cy="5263651"/>
          </a:xfrm>
          <a:prstGeom prst="rect">
            <a:avLst/>
          </a:prstGeom>
        </p:spPr>
      </p:pic>
      <p:pic>
        <p:nvPicPr>
          <p:cNvPr id="12" name="Picture 11" descr="A mannequin with a blue and brown scarf&#10;&#10;Description automatically generated">
            <a:extLst>
              <a:ext uri="{FF2B5EF4-FFF2-40B4-BE49-F238E27FC236}">
                <a16:creationId xmlns:a16="http://schemas.microsoft.com/office/drawing/2014/main" id="{34EE6FAC-4312-B1EB-5867-18336479B5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420" y="827210"/>
            <a:ext cx="3966244" cy="52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8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07C9C82-425B-E293-5E46-E4B008598A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22F82-F098-4E72-A3D8-0E7A8503DA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5" name="Picture 4" descr="A group of people working on a mannequin&#10;&#10;Description automatically generated">
            <a:extLst>
              <a:ext uri="{FF2B5EF4-FFF2-40B4-BE49-F238E27FC236}">
                <a16:creationId xmlns:a16="http://schemas.microsoft.com/office/drawing/2014/main" id="{A8D142D2-F235-EC25-A7DC-0029F6218E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11663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3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nequin with a pink dress&#10;&#10;Description automatically generated">
            <a:extLst>
              <a:ext uri="{FF2B5EF4-FFF2-40B4-BE49-F238E27FC236}">
                <a16:creationId xmlns:a16="http://schemas.microsoft.com/office/drawing/2014/main" id="{79958D9B-D6EE-524C-9CB0-9A3FBB163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0"/>
            <a:ext cx="5143500" cy="685800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798F43C5-5F03-320D-802E-2DD0DB599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2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6FCBC4-213B-FD02-CD02-AE81DBF948C8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F5286-7C90-CBFA-C27D-0A16F8D79D1C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0306D-C25C-4028-3186-23428AA50B0F}"/>
              </a:ext>
            </a:extLst>
          </p:cNvPr>
          <p:cNvSpPr txBox="1"/>
          <p:nvPr/>
        </p:nvSpPr>
        <p:spPr>
          <a:xfrm>
            <a:off x="977406" y="3049167"/>
            <a:ext cx="66462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dirty="0">
                <a:solidFill>
                  <a:srgbClr val="000000"/>
                </a:solidFill>
                <a:effectLst/>
              </a:rPr>
              <a:t>In 2014, sari this entered the Guinness World Records worth £140,000 at today’s prices</a:t>
            </a:r>
          </a:p>
          <a:p>
            <a:pPr algn="l" fontAlgn="base"/>
            <a:endParaRPr lang="en-GB" dirty="0">
              <a:solidFill>
                <a:srgbClr val="000000"/>
              </a:solidFill>
            </a:endParaRPr>
          </a:p>
          <a:p>
            <a:pPr algn="l" fontAlgn="base"/>
            <a:r>
              <a:rPr lang="en-GB" b="0" dirty="0">
                <a:solidFill>
                  <a:srgbClr val="000000"/>
                </a:solidFill>
                <a:effectLst/>
              </a:rPr>
              <a:t>"The silk sari is made up of navratna stones like diamond, emerald, ruby, yellow sapphire, sapphire, topaz, pearl, cat's eye and coral</a:t>
            </a:r>
          </a:p>
          <a:p>
            <a:pPr algn="l" fontAlgn="base"/>
            <a:r>
              <a:rPr lang="en-GB" b="0" dirty="0">
                <a:solidFill>
                  <a:srgbClr val="000000"/>
                </a:solidFill>
                <a:effectLst/>
              </a:rPr>
              <a:t>It also has embroidered in metals such as gold, platinum and silver" explains Ramesh Raja, Chennai Silks</a:t>
            </a:r>
          </a:p>
          <a:p>
            <a:pPr algn="l" fontAlgn="base"/>
            <a:endParaRPr lang="en-GB" dirty="0">
              <a:solidFill>
                <a:srgbClr val="000000"/>
              </a:solidFill>
            </a:endParaRPr>
          </a:p>
          <a:p>
            <a:pPr algn="l" fontAlgn="base"/>
            <a:r>
              <a:rPr lang="en-GB" b="0" dirty="0">
                <a:solidFill>
                  <a:srgbClr val="000000"/>
                </a:solidFill>
                <a:effectLst/>
              </a:rPr>
              <a:t>Navratna stones are believed to hold special powers in the cosmos</a:t>
            </a:r>
          </a:p>
          <a:p>
            <a:pPr algn="l" fontAlgn="base"/>
            <a:endParaRPr lang="en-GB" b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GB" b="0" dirty="0">
                <a:solidFill>
                  <a:srgbClr val="000000"/>
                </a:solidFill>
                <a:effectLst/>
              </a:rPr>
              <a:t>Named the 'Vivaah Patu' sari, it features the reproduction of 11 paintings by Indian art icon Raja Ravi Varma and it was designed by the director of Chennai Silks, Sivalingam</a:t>
            </a:r>
          </a:p>
        </p:txBody>
      </p:sp>
      <p:pic>
        <p:nvPicPr>
          <p:cNvPr id="2" name="Picture 1" descr="A person holding a red and gold blanket&#10;&#10;Description automatically generated">
            <a:extLst>
              <a:ext uri="{FF2B5EF4-FFF2-40B4-BE49-F238E27FC236}">
                <a16:creationId xmlns:a16="http://schemas.microsoft.com/office/drawing/2014/main" id="{47CE9C33-4793-5379-EC64-29CF9D2FF3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462" y="0"/>
            <a:ext cx="43005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7292E-3382-4A25-35A0-ECC6CF6629DC}"/>
              </a:ext>
            </a:extLst>
          </p:cNvPr>
          <p:cNvSpPr txBox="1"/>
          <p:nvPr/>
        </p:nvSpPr>
        <p:spPr>
          <a:xfrm>
            <a:off x="977406" y="404664"/>
            <a:ext cx="570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8A5F2A"/>
                </a:solidFill>
              </a:rPr>
              <a:t>Exquisite detail</a:t>
            </a:r>
          </a:p>
          <a:p>
            <a:r>
              <a:rPr lang="en-GB" sz="2800" dirty="0">
                <a:solidFill>
                  <a:srgbClr val="8A5F2A"/>
                </a:solidFill>
              </a:rPr>
              <a:t>On the world’s most expensive sari</a:t>
            </a:r>
          </a:p>
        </p:txBody>
      </p:sp>
    </p:spTree>
    <p:extLst>
      <p:ext uri="{BB962C8B-B14F-4D97-AF65-F5344CB8AC3E}">
        <p14:creationId xmlns:p14="http://schemas.microsoft.com/office/powerpoint/2010/main" val="198048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4430B-7896-00E5-1D8D-1FD3DD81C192}"/>
              </a:ext>
            </a:extLst>
          </p:cNvPr>
          <p:cNvSpPr/>
          <p:nvPr/>
        </p:nvSpPr>
        <p:spPr>
          <a:xfrm>
            <a:off x="0" y="2606040"/>
            <a:ext cx="9070848" cy="425196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0EE87-C681-5DCA-38DB-8D2A333DF194}"/>
              </a:ext>
            </a:extLst>
          </p:cNvPr>
          <p:cNvSpPr/>
          <p:nvPr/>
        </p:nvSpPr>
        <p:spPr>
          <a:xfrm>
            <a:off x="0" y="0"/>
            <a:ext cx="6861268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4C1E0-FFEA-6945-1EC9-BD7426927C10}"/>
              </a:ext>
            </a:extLst>
          </p:cNvPr>
          <p:cNvSpPr txBox="1"/>
          <p:nvPr/>
        </p:nvSpPr>
        <p:spPr>
          <a:xfrm>
            <a:off x="911424" y="482138"/>
            <a:ext cx="570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TASK 3</a:t>
            </a:r>
          </a:p>
          <a:p>
            <a:r>
              <a:rPr lang="en-GB" sz="2000" i="1" dirty="0">
                <a:solidFill>
                  <a:srgbClr val="FF0000"/>
                </a:solidFill>
              </a:rPr>
              <a:t>120 minutes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Create a new garment through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CROSS-POLLINATION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0ED84-AEAD-6ECC-E386-986718CBC573}"/>
              </a:ext>
            </a:extLst>
          </p:cNvPr>
          <p:cNvSpPr txBox="1"/>
          <p:nvPr/>
        </p:nvSpPr>
        <p:spPr>
          <a:xfrm>
            <a:off x="964928" y="3088178"/>
            <a:ext cx="51310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Use your sari drape, </a:t>
            </a:r>
          </a:p>
          <a:p>
            <a:r>
              <a:rPr lang="en-GB" dirty="0"/>
              <a:t>then take a with zero waste pattern,</a:t>
            </a:r>
          </a:p>
          <a:p>
            <a:r>
              <a:rPr lang="en-GB" dirty="0"/>
              <a:t>cross-pollinate with historical or modern garment to create a whole new garment </a:t>
            </a:r>
          </a:p>
          <a:p>
            <a:endParaRPr lang="en-GB" dirty="0"/>
          </a:p>
          <a:p>
            <a:r>
              <a:rPr lang="en-GB" dirty="0"/>
              <a:t>You are allowed to slash fabric or </a:t>
            </a:r>
          </a:p>
          <a:p>
            <a:r>
              <a:rPr lang="en-GB" dirty="0"/>
              <a:t>cut out triangles, circles or squares </a:t>
            </a:r>
          </a:p>
          <a:p>
            <a:r>
              <a:rPr lang="en-GB" dirty="0"/>
              <a:t>but must reuse all the pieces to create zero-waste</a:t>
            </a:r>
          </a:p>
          <a:p>
            <a:endParaRPr lang="en-GB" dirty="0"/>
          </a:p>
        </p:txBody>
      </p:sp>
      <p:pic>
        <p:nvPicPr>
          <p:cNvPr id="10" name="Picture 9" descr="A person in a leather jacket and blue dress&#10;&#10;Description automatically generated">
            <a:extLst>
              <a:ext uri="{FF2B5EF4-FFF2-40B4-BE49-F238E27FC236}">
                <a16:creationId xmlns:a16="http://schemas.microsoft.com/office/drawing/2014/main" id="{059D667A-4C30-13BE-B915-3AB44D7379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268" y="-71951"/>
            <a:ext cx="5330732" cy="6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nequin with different pieces of clothing&#10;&#10;Description automatically generated">
            <a:extLst>
              <a:ext uri="{FF2B5EF4-FFF2-40B4-BE49-F238E27FC236}">
                <a16:creationId xmlns:a16="http://schemas.microsoft.com/office/drawing/2014/main" id="{F24867B1-57A8-A488-C5FB-4AE8BAC7F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4" y="20508"/>
            <a:ext cx="4320480" cy="6858000"/>
          </a:xfrm>
          <a:prstGeom prst="rect">
            <a:avLst/>
          </a:prstGeom>
        </p:spPr>
      </p:pic>
      <p:pic>
        <p:nvPicPr>
          <p:cNvPr id="5" name="Picture 4" descr="A mannequin with a scarf and a piece of paper&#10;&#10;Description automatically generated">
            <a:extLst>
              <a:ext uri="{FF2B5EF4-FFF2-40B4-BE49-F238E27FC236}">
                <a16:creationId xmlns:a16="http://schemas.microsoft.com/office/drawing/2014/main" id="{80B6D27F-B31C-7FF5-EDEC-AE62E976D8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358" y="1786"/>
            <a:ext cx="5143500" cy="6858000"/>
          </a:xfrm>
          <a:prstGeom prst="rect">
            <a:avLst/>
          </a:prstGeom>
        </p:spPr>
      </p:pic>
      <p:pic>
        <p:nvPicPr>
          <p:cNvPr id="7" name="Picture 6" descr="A mannequin with a dress&#10;&#10;Description automatically generated">
            <a:extLst>
              <a:ext uri="{FF2B5EF4-FFF2-40B4-BE49-F238E27FC236}">
                <a16:creationId xmlns:a16="http://schemas.microsoft.com/office/drawing/2014/main" id="{D846C2E5-1488-3386-36BD-0911CD9403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254" y="0"/>
            <a:ext cx="273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nequin with a drawing of a person on it&#10;&#10;Description automatically generated">
            <a:extLst>
              <a:ext uri="{FF2B5EF4-FFF2-40B4-BE49-F238E27FC236}">
                <a16:creationId xmlns:a16="http://schemas.microsoft.com/office/drawing/2014/main" id="{633470AE-7454-D3D2-5BF9-80F8FE2CF4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0"/>
            <a:ext cx="4155926" cy="6858000"/>
          </a:xfrm>
          <a:prstGeom prst="rect">
            <a:avLst/>
          </a:prstGeom>
        </p:spPr>
      </p:pic>
      <p:pic>
        <p:nvPicPr>
          <p:cNvPr id="5" name="Picture 4" descr="A mannequin with a piece of paper on it&#10;&#10;Description automatically generated">
            <a:extLst>
              <a:ext uri="{FF2B5EF4-FFF2-40B4-BE49-F238E27FC236}">
                <a16:creationId xmlns:a16="http://schemas.microsoft.com/office/drawing/2014/main" id="{FAF91801-E3E7-CB34-FC24-67EC1E0A6B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7" name="Picture 6" descr="A mannequin with a pink and white vest&#10;&#10;Description automatically generated">
            <a:extLst>
              <a:ext uri="{FF2B5EF4-FFF2-40B4-BE49-F238E27FC236}">
                <a16:creationId xmlns:a16="http://schemas.microsoft.com/office/drawing/2014/main" id="{25637205-26DD-599C-60AF-EE9E48DD69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6" y="-20010"/>
            <a:ext cx="451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168B69-D34C-8556-626F-0E5BC869D6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rgbClr val="33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erson in a pink dress&#10;&#10;Description automatically generated">
            <a:extLst>
              <a:ext uri="{FF2B5EF4-FFF2-40B4-BE49-F238E27FC236}">
                <a16:creationId xmlns:a16="http://schemas.microsoft.com/office/drawing/2014/main" id="{807EA3FC-8345-C838-E0BC-7130119B5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770" y="1500751"/>
            <a:ext cx="2054869" cy="5153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00141-94A7-7EE7-B6CB-7A2714D8B5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23" y="1500753"/>
            <a:ext cx="2851131" cy="5109512"/>
          </a:xfrm>
          <a:prstGeom prst="rect">
            <a:avLst/>
          </a:prstGeom>
        </p:spPr>
      </p:pic>
      <p:pic>
        <p:nvPicPr>
          <p:cNvPr id="8" name="Picture 7" descr="A person in a red shirt&#10;&#10;Description automatically generated">
            <a:extLst>
              <a:ext uri="{FF2B5EF4-FFF2-40B4-BE49-F238E27FC236}">
                <a16:creationId xmlns:a16="http://schemas.microsoft.com/office/drawing/2014/main" id="{5BFEDF0F-F36D-CE39-11AD-2737821C0B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71943" y="2916192"/>
            <a:ext cx="5153538" cy="23226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F97BEC-F921-FD82-21BA-1EB702E6608A}"/>
              </a:ext>
            </a:extLst>
          </p:cNvPr>
          <p:cNvSpPr/>
          <p:nvPr/>
        </p:nvSpPr>
        <p:spPr>
          <a:xfrm>
            <a:off x="191344" y="116632"/>
            <a:ext cx="8815496" cy="13841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CE21F-4C14-1532-FADE-C154E3F1D83D}"/>
              </a:ext>
            </a:extLst>
          </p:cNvPr>
          <p:cNvSpPr txBox="1"/>
          <p:nvPr/>
        </p:nvSpPr>
        <p:spPr>
          <a:xfrm>
            <a:off x="983432" y="40466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Crossing time</a:t>
            </a:r>
          </a:p>
        </p:txBody>
      </p:sp>
    </p:spTree>
    <p:extLst>
      <p:ext uri="{BB962C8B-B14F-4D97-AF65-F5344CB8AC3E}">
        <p14:creationId xmlns:p14="http://schemas.microsoft.com/office/powerpoint/2010/main" val="369197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AC2A1-6365-6B79-1391-AA38CD71FC3D}"/>
              </a:ext>
            </a:extLst>
          </p:cNvPr>
          <p:cNvSpPr/>
          <p:nvPr/>
        </p:nvSpPr>
        <p:spPr>
          <a:xfrm>
            <a:off x="0" y="1500753"/>
            <a:ext cx="9070848" cy="5494407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6C3AB-21FA-BC89-A991-207F76AEFBDF}"/>
              </a:ext>
            </a:extLst>
          </p:cNvPr>
          <p:cNvSpPr/>
          <p:nvPr/>
        </p:nvSpPr>
        <p:spPr>
          <a:xfrm>
            <a:off x="0" y="0"/>
            <a:ext cx="9006840" cy="1500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B3CE6-3F99-488A-6F62-ECF16C059957}"/>
              </a:ext>
            </a:extLst>
          </p:cNvPr>
          <p:cNvSpPr txBox="1"/>
          <p:nvPr/>
        </p:nvSpPr>
        <p:spPr>
          <a:xfrm>
            <a:off x="119336" y="1988840"/>
            <a:ext cx="73068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Variations on the Sari: India's Iconic Drape — Google Arts &amp; Culture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story of the sari in India and beyond (nationalgeographic.com)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Gen Z is putting a fresh spin on a centuries-old fashion - BBC Culture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 Drape Films - The Sari Series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6" invalidUrl="https:/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rmit.pressbooks.pub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https://www.kalkifashion.com/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Navratna Gemstones: The 9 Celestial Stones – Precious Earth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are aniline dyes? - The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Dreamstress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Traditional silk saree weavers of Kancheepuram- The New Indian Express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Krishna saris.com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mirraw.com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bbc.co.uk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- gfa.org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3A7C7-DF65-2764-6713-574695CD16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143" y="-1"/>
            <a:ext cx="3863857" cy="2404303"/>
          </a:xfrm>
          <a:prstGeom prst="rect">
            <a:avLst/>
          </a:prstGeom>
        </p:spPr>
      </p:pic>
      <p:pic>
        <p:nvPicPr>
          <p:cNvPr id="13" name="Picture 12" descr="A person holding a string of colorful threads&#10;&#10;Description automatically generated with medium confidence">
            <a:extLst>
              <a:ext uri="{FF2B5EF4-FFF2-40B4-BE49-F238E27FC236}">
                <a16:creationId xmlns:a16="http://schemas.microsoft.com/office/drawing/2014/main" id="{62E508AB-5664-C37B-D1DC-99E57A4323B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145" y="4106792"/>
            <a:ext cx="3863856" cy="2751208"/>
          </a:xfrm>
          <a:prstGeom prst="rect">
            <a:avLst/>
          </a:prstGeom>
        </p:spPr>
      </p:pic>
      <p:pic>
        <p:nvPicPr>
          <p:cNvPr id="15" name="Picture 14" descr="A person sitting in a room with a spinning wheel&#10;&#10;Description automatically generated">
            <a:extLst>
              <a:ext uri="{FF2B5EF4-FFF2-40B4-BE49-F238E27FC236}">
                <a16:creationId xmlns:a16="http://schemas.microsoft.com/office/drawing/2014/main" id="{E9685DC4-8A62-9F5D-C4BC-40AE104BF2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144" y="1590839"/>
            <a:ext cx="3863856" cy="2625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4B68E1-7AFE-1D24-562B-6FD08E0991C2}"/>
              </a:ext>
            </a:extLst>
          </p:cNvPr>
          <p:cNvSpPr txBox="1"/>
          <p:nvPr/>
        </p:nvSpPr>
        <p:spPr>
          <a:xfrm>
            <a:off x="1055440" y="702712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D1AFC"/>
                </a:solidFill>
              </a:rPr>
              <a:t>Sources and credits</a:t>
            </a:r>
          </a:p>
        </p:txBody>
      </p:sp>
    </p:spTree>
    <p:extLst>
      <p:ext uri="{BB962C8B-B14F-4D97-AF65-F5344CB8AC3E}">
        <p14:creationId xmlns:p14="http://schemas.microsoft.com/office/powerpoint/2010/main" val="261697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3F33F1-F3FE-45BB-AC0C-3265F6F75802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1343B-DFB2-4019-7BCB-B2642BE117A8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map of the ancient india&#10;&#10;Description automatically generated">
            <a:extLst>
              <a:ext uri="{FF2B5EF4-FFF2-40B4-BE49-F238E27FC236}">
                <a16:creationId xmlns:a16="http://schemas.microsoft.com/office/drawing/2014/main" id="{655E26A2-7830-4054-D829-1B4BA8B2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072" y="1"/>
            <a:ext cx="5511928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4F6E8B-897D-0513-FF9D-98A0BB2282D5}"/>
              </a:ext>
            </a:extLst>
          </p:cNvPr>
          <p:cNvSpPr txBox="1"/>
          <p:nvPr/>
        </p:nvSpPr>
        <p:spPr>
          <a:xfrm>
            <a:off x="1007251" y="548680"/>
            <a:ext cx="328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6F9A6D"/>
                </a:solidFill>
              </a:rPr>
              <a:t>5000</a:t>
            </a:r>
            <a:r>
              <a:rPr lang="en-GB" sz="3600" dirty="0">
                <a:solidFill>
                  <a:srgbClr val="6F9A6D"/>
                </a:solidFill>
              </a:rPr>
              <a:t> years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3CA8E-0306-F15B-60C6-D9A159A755F5}"/>
              </a:ext>
            </a:extLst>
          </p:cNvPr>
          <p:cNvSpPr txBox="1"/>
          <p:nvPr/>
        </p:nvSpPr>
        <p:spPr>
          <a:xfrm>
            <a:off x="1034238" y="3159832"/>
            <a:ext cx="50617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The history of Sari-like drapery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can be traced back to the Indus Valley civilisation, which flourished during 2800–1800 </a:t>
            </a:r>
            <a:r>
              <a:rPr lang="en-GB" b="0" i="0" dirty="0" err="1">
                <a:solidFill>
                  <a:srgbClr val="040C28"/>
                </a:solidFill>
                <a:effectLst/>
                <a:latin typeface="Google Sans"/>
              </a:rPr>
              <a:t>bce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 around the northwestern part of the Indian subcontinent</a:t>
            </a:r>
            <a:endParaRPr lang="en-GB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GB" dirty="0">
              <a:solidFill>
                <a:srgbClr val="202124"/>
              </a:solidFill>
              <a:latin typeface="Google Sans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Cotton was first cultivated and woven on the Indian subcontinent around the 5th millennium </a:t>
            </a:r>
            <a:r>
              <a:rPr lang="en-GB" dirty="0" err="1">
                <a:solidFill>
                  <a:srgbClr val="202124"/>
                </a:solidFill>
                <a:latin typeface="Google Sans"/>
              </a:rPr>
              <a:t>bce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69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ri - Wikipedia">
            <a:extLst>
              <a:ext uri="{FF2B5EF4-FFF2-40B4-BE49-F238E27FC236}">
                <a16:creationId xmlns:a16="http://schemas.microsoft.com/office/drawing/2014/main" id="{7ED6A80F-73FB-09AB-3180-0A0E6752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635" y="-1"/>
            <a:ext cx="3535359" cy="68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44196E-20D5-1343-FFAF-6B703D364FEC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E6C41-50B5-3D5C-CFA2-A22CA9B66D4A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BBAC1-22C8-A33B-A14E-BC0C2496DBE0}"/>
              </a:ext>
            </a:extLst>
          </p:cNvPr>
          <p:cNvSpPr txBox="1"/>
          <p:nvPr/>
        </p:nvSpPr>
        <p:spPr>
          <a:xfrm>
            <a:off x="1055089" y="3151085"/>
            <a:ext cx="5040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Sari is the national garment for Indian women and </a:t>
            </a:r>
          </a:p>
          <a:p>
            <a:r>
              <a:rPr lang="en-GB" dirty="0"/>
              <a:t>the men's version is called a Dhoti (loose trousers) </a:t>
            </a:r>
          </a:p>
          <a:p>
            <a:r>
              <a:rPr lang="en-GB" dirty="0"/>
              <a:t>which is mostly paired with the Kurta (jacket / shirt)</a:t>
            </a:r>
          </a:p>
          <a:p>
            <a:endParaRPr lang="en-GB" dirty="0"/>
          </a:p>
          <a:p>
            <a:r>
              <a:rPr lang="en-GB" dirty="0"/>
              <a:t>The sari was known to be one of the first zero waste garments , many countries and cultures have taken this idea a rapping long length of fabric around them with their own method of draping</a:t>
            </a:r>
          </a:p>
          <a:p>
            <a:r>
              <a:rPr lang="en-GB" dirty="0"/>
              <a:t>The Greeks the Egyptians as well as large parts of Asia and Africa have all created their own unique garments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67310-F744-A959-5938-53DEB4296ABD}"/>
              </a:ext>
            </a:extLst>
          </p:cNvPr>
          <p:cNvSpPr txBox="1"/>
          <p:nvPr/>
        </p:nvSpPr>
        <p:spPr>
          <a:xfrm>
            <a:off x="1055088" y="5486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77388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245FF5-C5B8-E521-E488-E5BBF12B4DDF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FA10CD-69A1-6E5B-B208-E21B5FE586BE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2448D-EE24-C19D-2B5F-1FAC290077F6}"/>
              </a:ext>
            </a:extLst>
          </p:cNvPr>
          <p:cNvSpPr txBox="1"/>
          <p:nvPr/>
        </p:nvSpPr>
        <p:spPr>
          <a:xfrm>
            <a:off x="969248" y="3184859"/>
            <a:ext cx="5126751" cy="91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standard length of a sari is 18 feet long, includes a piece for the sari blouse, which is known as a choli and is woven at the same time </a:t>
            </a:r>
          </a:p>
        </p:txBody>
      </p:sp>
      <p:pic>
        <p:nvPicPr>
          <p:cNvPr id="14" name="Picture 13" descr="A person in a dress&#10;&#10;Description automatically generated">
            <a:extLst>
              <a:ext uri="{FF2B5EF4-FFF2-40B4-BE49-F238E27FC236}">
                <a16:creationId xmlns:a16="http://schemas.microsoft.com/office/drawing/2014/main" id="{D0E2AD87-1B45-8C92-3493-8863ED778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64505" y="2289046"/>
            <a:ext cx="7403208" cy="2825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52FE2-0AE6-C30A-0D42-FE434EFAD3BF}"/>
              </a:ext>
            </a:extLst>
          </p:cNvPr>
          <p:cNvSpPr txBox="1"/>
          <p:nvPr/>
        </p:nvSpPr>
        <p:spPr>
          <a:xfrm>
            <a:off x="977955" y="5788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6</a:t>
            </a:r>
            <a:r>
              <a:rPr lang="en-GB" sz="3600" dirty="0">
                <a:solidFill>
                  <a:srgbClr val="FF0000"/>
                </a:solidFill>
              </a:rPr>
              <a:t> metres long</a:t>
            </a:r>
          </a:p>
        </p:txBody>
      </p:sp>
      <p:pic>
        <p:nvPicPr>
          <p:cNvPr id="7" name="Picture 6" descr="A close-up of a flag&#10;&#10;Description automatically generated">
            <a:extLst>
              <a:ext uri="{FF2B5EF4-FFF2-40B4-BE49-F238E27FC236}">
                <a16:creationId xmlns:a16="http://schemas.microsoft.com/office/drawing/2014/main" id="{2B0AB68F-EA78-3969-DF8A-08D1884BE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01423" y="951952"/>
            <a:ext cx="3466003" cy="1562100"/>
          </a:xfrm>
          <a:prstGeom prst="rect">
            <a:avLst/>
          </a:prstGeom>
        </p:spPr>
      </p:pic>
      <p:pic>
        <p:nvPicPr>
          <p:cNvPr id="9" name="Picture 8" descr="A mannequin wearing a blue and purple dress&#10;&#10;Description automatically generated">
            <a:extLst>
              <a:ext uri="{FF2B5EF4-FFF2-40B4-BE49-F238E27FC236}">
                <a16:creationId xmlns:a16="http://schemas.microsoft.com/office/drawing/2014/main" id="{D7D72E64-F794-F024-3455-0C43346170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01423" y="4380952"/>
            <a:ext cx="3466004" cy="15621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8D8D558-0FE8-35AB-7BEB-D2BA515F89F4}"/>
              </a:ext>
            </a:extLst>
          </p:cNvPr>
          <p:cNvGrpSpPr/>
          <p:nvPr/>
        </p:nvGrpSpPr>
        <p:grpSpPr>
          <a:xfrm>
            <a:off x="4885940" y="578819"/>
            <a:ext cx="1929386" cy="1850056"/>
            <a:chOff x="3924413" y="578819"/>
            <a:chExt cx="2171587" cy="2082298"/>
          </a:xfrm>
        </p:grpSpPr>
        <p:pic>
          <p:nvPicPr>
            <p:cNvPr id="16" name="Picture 15" descr="A red double decker bus&#10;&#10;Description automatically generated">
              <a:extLst>
                <a:ext uri="{FF2B5EF4-FFF2-40B4-BE49-F238E27FC236}">
                  <a16:creationId xmlns:a16="http://schemas.microsoft.com/office/drawing/2014/main" id="{B9A64C14-4DC0-1EAD-8243-F23FE6F45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4413" y="578819"/>
              <a:ext cx="2171587" cy="154803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D117B0-6117-3355-AA50-45871832157C}"/>
                </a:ext>
              </a:extLst>
            </p:cNvPr>
            <p:cNvGrpSpPr/>
            <p:nvPr/>
          </p:nvGrpSpPr>
          <p:grpSpPr>
            <a:xfrm>
              <a:off x="4038701" y="2181614"/>
              <a:ext cx="1943011" cy="479503"/>
              <a:chOff x="579405" y="1567643"/>
              <a:chExt cx="1943011" cy="479503"/>
            </a:xfrm>
          </p:grpSpPr>
          <p:pic>
            <p:nvPicPr>
              <p:cNvPr id="11" name="Picture 10" descr="A yellow and black tuk&#10;&#10;Description automatically generated">
                <a:extLst>
                  <a:ext uri="{FF2B5EF4-FFF2-40B4-BE49-F238E27FC236}">
                    <a16:creationId xmlns:a16="http://schemas.microsoft.com/office/drawing/2014/main" id="{4B4A343A-1459-BA26-064D-2B8062B5D8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72119" y="1567643"/>
                <a:ext cx="650297" cy="479503"/>
              </a:xfrm>
              <a:prstGeom prst="rect">
                <a:avLst/>
              </a:prstGeom>
            </p:spPr>
          </p:pic>
          <p:pic>
            <p:nvPicPr>
              <p:cNvPr id="12" name="Picture 11" descr="A yellow and black tuk&#10;&#10;Description automatically generated">
                <a:extLst>
                  <a:ext uri="{FF2B5EF4-FFF2-40B4-BE49-F238E27FC236}">
                    <a16:creationId xmlns:a16="http://schemas.microsoft.com/office/drawing/2014/main" id="{FBB32F0C-B77F-D68A-84C8-817E8D4745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61220" y="1567643"/>
                <a:ext cx="650297" cy="479503"/>
              </a:xfrm>
              <a:prstGeom prst="rect">
                <a:avLst/>
              </a:prstGeom>
            </p:spPr>
          </p:pic>
          <p:pic>
            <p:nvPicPr>
              <p:cNvPr id="13" name="Picture 12" descr="A yellow and black tuk&#10;&#10;Description automatically generated">
                <a:extLst>
                  <a:ext uri="{FF2B5EF4-FFF2-40B4-BE49-F238E27FC236}">
                    <a16:creationId xmlns:a16="http://schemas.microsoft.com/office/drawing/2014/main" id="{5CF668CD-FB6D-230B-E671-84F49E7842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9405" y="1567643"/>
                <a:ext cx="650297" cy="4795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687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165576-167A-36CC-D65B-4BC0CAF2FE7F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D8C04-2512-6C19-600E-6F4F3F914B70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group of colorful shirts&#10;&#10;Description automatically generated">
            <a:extLst>
              <a:ext uri="{FF2B5EF4-FFF2-40B4-BE49-F238E27FC236}">
                <a16:creationId xmlns:a16="http://schemas.microsoft.com/office/drawing/2014/main" id="{F7AFEACD-11E3-6AC5-DF3F-D13AED5FF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617" y="0"/>
            <a:ext cx="4051348" cy="6867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1DC7E-B15A-7A68-AD7B-5910CE8E855D}"/>
              </a:ext>
            </a:extLst>
          </p:cNvPr>
          <p:cNvSpPr txBox="1"/>
          <p:nvPr/>
        </p:nvSpPr>
        <p:spPr>
          <a:xfrm>
            <a:off x="983432" y="3176821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sari is worn with an </a:t>
            </a:r>
          </a:p>
          <a:p>
            <a:r>
              <a:rPr lang="en-GB" dirty="0"/>
              <a:t>underskirt petticoat known as Ghagra and </a:t>
            </a:r>
          </a:p>
          <a:p>
            <a:r>
              <a:rPr lang="en-GB" dirty="0"/>
              <a:t>short-fitted blouse known as a Choli</a:t>
            </a:r>
          </a:p>
          <a:p>
            <a:r>
              <a:rPr lang="en-GB" dirty="0"/>
              <a:t>the loose end draped over the shoulder is known as the </a:t>
            </a:r>
            <a:r>
              <a:rPr lang="en-GB" dirty="0" err="1"/>
              <a:t>Pallu</a:t>
            </a:r>
            <a:endParaRPr lang="en-GB" dirty="0"/>
          </a:p>
          <a:p>
            <a:endParaRPr lang="en-GB" dirty="0"/>
          </a:p>
          <a:p>
            <a:r>
              <a:rPr lang="en-GB" dirty="0"/>
              <a:t>Here you can see mirrors sewn in to the Choli whilst the pattern reflects the region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66D5A-E243-90F0-CA81-DDE4BB87C13A}"/>
              </a:ext>
            </a:extLst>
          </p:cNvPr>
          <p:cNvSpPr txBox="1"/>
          <p:nvPr/>
        </p:nvSpPr>
        <p:spPr>
          <a:xfrm>
            <a:off x="911424" y="5486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008000"/>
                </a:solidFill>
              </a:rPr>
              <a:t>Ghagra</a:t>
            </a:r>
            <a:r>
              <a:rPr lang="en-GB" sz="3600" b="1" dirty="0">
                <a:solidFill>
                  <a:srgbClr val="008000"/>
                </a:solidFill>
              </a:rPr>
              <a:t>	Choli	</a:t>
            </a:r>
            <a:r>
              <a:rPr lang="en-GB" sz="3600" b="1" dirty="0" err="1">
                <a:solidFill>
                  <a:srgbClr val="008000"/>
                </a:solidFill>
              </a:rPr>
              <a:t>Pallu</a:t>
            </a:r>
            <a:endParaRPr lang="en-GB" sz="3600" dirty="0">
              <a:solidFill>
                <a:srgbClr val="008000"/>
              </a:solidFill>
            </a:endParaRPr>
          </a:p>
        </p:txBody>
      </p:sp>
      <p:pic>
        <p:nvPicPr>
          <p:cNvPr id="12" name="Picture 11" descr="A long orange dress with a bow&#10;&#10;Description automatically generated">
            <a:extLst>
              <a:ext uri="{FF2B5EF4-FFF2-40B4-BE49-F238E27FC236}">
                <a16:creationId xmlns:a16="http://schemas.microsoft.com/office/drawing/2014/main" id="{861AD6EA-5D3A-4E22-B4BB-4ECB53CE7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28693" y="1266145"/>
            <a:ext cx="634859" cy="8667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Picture 13" descr="A red and white design on a white background&#10;&#10;Description automatically generated">
            <a:extLst>
              <a:ext uri="{FF2B5EF4-FFF2-40B4-BE49-F238E27FC236}">
                <a16:creationId xmlns:a16="http://schemas.microsoft.com/office/drawing/2014/main" id="{41963224-D217-38AD-552A-FF396DBDC9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1266145"/>
            <a:ext cx="866711" cy="8667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0472C4-2B65-0E1A-7C3D-E6DD2B7EA0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0"/>
          <a:stretch/>
        </p:blipFill>
        <p:spPr>
          <a:xfrm flipH="1">
            <a:off x="4655840" y="1268760"/>
            <a:ext cx="1008112" cy="8758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254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D2701A-9109-A288-1C37-DFCFCE8216CC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96DD1-A4D2-F1A3-F33A-34A6B0A7C5E8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52A2F-ED70-AECD-4097-C67A05810348}"/>
              </a:ext>
            </a:extLst>
          </p:cNvPr>
          <p:cNvSpPr txBox="1"/>
          <p:nvPr/>
        </p:nvSpPr>
        <p:spPr>
          <a:xfrm>
            <a:off x="930689" y="3120057"/>
            <a:ext cx="50212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 need for any two saris to be the same and women take pride in having something unique</a:t>
            </a:r>
          </a:p>
          <a:p>
            <a:endParaRPr lang="en-GB" dirty="0"/>
          </a:p>
          <a:p>
            <a:r>
              <a:rPr lang="en-GB" dirty="0"/>
              <a:t>The number of ways it can be embellished is endless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Woodblock to create 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Dyes local to an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 painted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Gold threads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Jewels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Laser cutting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Fabrics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06D29-8AE6-05CC-2C62-1F554DC6F4AB}"/>
              </a:ext>
            </a:extLst>
          </p:cNvPr>
          <p:cNvSpPr txBox="1"/>
          <p:nvPr/>
        </p:nvSpPr>
        <p:spPr>
          <a:xfrm>
            <a:off x="942975" y="577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Craftsmanship</a:t>
            </a:r>
          </a:p>
        </p:txBody>
      </p:sp>
      <p:pic>
        <p:nvPicPr>
          <p:cNvPr id="10" name="Picture 9" descr="A group of wooden stamps with designs&#10;&#10;Description automatically generated">
            <a:extLst>
              <a:ext uri="{FF2B5EF4-FFF2-40B4-BE49-F238E27FC236}">
                <a16:creationId xmlns:a16="http://schemas.microsoft.com/office/drawing/2014/main" id="{F57C0027-5AC6-AFC9-6175-793C925F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112" y="0"/>
            <a:ext cx="3962889" cy="2832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7D5793-5100-282E-693A-7117FEE07AF2}"/>
              </a:ext>
            </a:extLst>
          </p:cNvPr>
          <p:cNvSpPr txBox="1"/>
          <p:nvPr/>
        </p:nvSpPr>
        <p:spPr>
          <a:xfrm>
            <a:off x="7359805" y="-312234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Dreamstime.com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D3DFA7-2B68-0F3D-B5D9-A619736AC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4"/>
          <a:stretch/>
        </p:blipFill>
        <p:spPr>
          <a:xfrm>
            <a:off x="8229110" y="2794001"/>
            <a:ext cx="3962889" cy="4063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C63B67-8A2E-7093-B996-A401EACA8B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446" y="1"/>
            <a:ext cx="2310314" cy="42519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56EB2D-3B27-292D-5CD2-CF2B3DF4A9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599" y="4136106"/>
            <a:ext cx="2310314" cy="27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F79A0-6D3A-29E5-DC99-5D87C14AA4D6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6D549A-BC8B-69B7-34E6-B334658E9E6B}"/>
              </a:ext>
            </a:extLst>
          </p:cNvPr>
          <p:cNvSpPr/>
          <p:nvPr/>
        </p:nvSpPr>
        <p:spPr>
          <a:xfrm>
            <a:off x="0" y="0"/>
            <a:ext cx="9006840" cy="2606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45482-9A61-79EA-A219-18D3DA5DC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694" y="0"/>
            <a:ext cx="6291306" cy="6864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A69DF-1EE1-345F-0666-392FEA4EABDF}"/>
              </a:ext>
            </a:extLst>
          </p:cNvPr>
          <p:cNvSpPr txBox="1"/>
          <p:nvPr/>
        </p:nvSpPr>
        <p:spPr>
          <a:xfrm>
            <a:off x="1055440" y="500201"/>
            <a:ext cx="42114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333CC"/>
                </a:solidFill>
              </a:rPr>
              <a:t>Colour</a:t>
            </a:r>
          </a:p>
          <a:p>
            <a:r>
              <a:rPr lang="en-GB" dirty="0">
                <a:solidFill>
                  <a:srgbClr val="3333CC"/>
                </a:solidFill>
              </a:rPr>
              <a:t>Is often crucial to the occasion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36DF9-4EDC-7F91-1479-81D3A1DDDBBC}"/>
              </a:ext>
            </a:extLst>
          </p:cNvPr>
          <p:cNvSpPr txBox="1"/>
          <p:nvPr/>
        </p:nvSpPr>
        <p:spPr>
          <a:xfrm>
            <a:off x="2848370" y="3667741"/>
            <a:ext cx="2906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Different colours are worn during the festival months</a:t>
            </a:r>
          </a:p>
          <a:p>
            <a:endParaRPr lang="en-GB" dirty="0"/>
          </a:p>
          <a:p>
            <a:r>
              <a:rPr lang="en-GB" dirty="0"/>
              <a:t>For weddings, the brighter, the shinier, the better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6CBDB6-63DD-8B80-46BF-34A711A8ADCF}"/>
              </a:ext>
            </a:extLst>
          </p:cNvPr>
          <p:cNvGrpSpPr/>
          <p:nvPr/>
        </p:nvGrpSpPr>
        <p:grpSpPr>
          <a:xfrm>
            <a:off x="335920" y="3095507"/>
            <a:ext cx="2182627" cy="3133346"/>
            <a:chOff x="335920" y="3095507"/>
            <a:chExt cx="2182627" cy="31333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A1EB56-F67B-2D2E-2D39-3A4F82BF5090}"/>
                </a:ext>
              </a:extLst>
            </p:cNvPr>
            <p:cNvGrpSpPr/>
            <p:nvPr/>
          </p:nvGrpSpPr>
          <p:grpSpPr>
            <a:xfrm>
              <a:off x="335920" y="3095507"/>
              <a:ext cx="2176530" cy="3133346"/>
              <a:chOff x="1689232" y="2556011"/>
              <a:chExt cx="2176530" cy="3133346"/>
            </a:xfrm>
          </p:grpSpPr>
          <p:sp>
            <p:nvSpPr>
              <p:cNvPr id="6" name="Flowchart: Punched Tape 5">
                <a:extLst>
                  <a:ext uri="{FF2B5EF4-FFF2-40B4-BE49-F238E27FC236}">
                    <a16:creationId xmlns:a16="http://schemas.microsoft.com/office/drawing/2014/main" id="{9D878817-6C8A-2D2E-0228-6107C403C4B9}"/>
                  </a:ext>
                </a:extLst>
              </p:cNvPr>
              <p:cNvSpPr/>
              <p:nvPr/>
            </p:nvSpPr>
            <p:spPr>
              <a:xfrm>
                <a:off x="1689232" y="2556011"/>
                <a:ext cx="2176530" cy="750194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Flowchart: Punched Tape 6">
                <a:extLst>
                  <a:ext uri="{FF2B5EF4-FFF2-40B4-BE49-F238E27FC236}">
                    <a16:creationId xmlns:a16="http://schemas.microsoft.com/office/drawing/2014/main" id="{A48284DB-D46F-23D3-CF57-03E202512E06}"/>
                  </a:ext>
                </a:extLst>
              </p:cNvPr>
              <p:cNvSpPr/>
              <p:nvPr/>
            </p:nvSpPr>
            <p:spPr>
              <a:xfrm>
                <a:off x="1689232" y="3350395"/>
                <a:ext cx="2176530" cy="750194"/>
              </a:xfrm>
              <a:prstGeom prst="flowChartPunchedTap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Flowchart: Punched Tape 7">
                <a:extLst>
                  <a:ext uri="{FF2B5EF4-FFF2-40B4-BE49-F238E27FC236}">
                    <a16:creationId xmlns:a16="http://schemas.microsoft.com/office/drawing/2014/main" id="{458CB120-2F7B-28FE-FF35-F7782378C001}"/>
                  </a:ext>
                </a:extLst>
              </p:cNvPr>
              <p:cNvSpPr/>
              <p:nvPr/>
            </p:nvSpPr>
            <p:spPr>
              <a:xfrm>
                <a:off x="1689232" y="4144779"/>
                <a:ext cx="2176530" cy="750194"/>
              </a:xfrm>
              <a:prstGeom prst="flowChartPunchedTap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Flowchart: Punched Tape 8">
                <a:extLst>
                  <a:ext uri="{FF2B5EF4-FFF2-40B4-BE49-F238E27FC236}">
                    <a16:creationId xmlns:a16="http://schemas.microsoft.com/office/drawing/2014/main" id="{06E91FB0-0F80-EDF4-BEAF-CC22A6002F7A}"/>
                  </a:ext>
                </a:extLst>
              </p:cNvPr>
              <p:cNvSpPr/>
              <p:nvPr/>
            </p:nvSpPr>
            <p:spPr>
              <a:xfrm>
                <a:off x="1689232" y="4939163"/>
                <a:ext cx="2176530" cy="750194"/>
              </a:xfrm>
              <a:prstGeom prst="flowChartPunchedTape">
                <a:avLst/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98CF70-DBE7-10D6-5AEC-7785A731D04E}"/>
                </a:ext>
              </a:extLst>
            </p:cNvPr>
            <p:cNvSpPr txBox="1"/>
            <p:nvPr/>
          </p:nvSpPr>
          <p:spPr>
            <a:xfrm>
              <a:off x="335921" y="4930012"/>
              <a:ext cx="21765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700" dirty="0"/>
                <a:t>widow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7D9568-3863-D5D6-AE7D-043979BE9A94}"/>
                </a:ext>
              </a:extLst>
            </p:cNvPr>
            <p:cNvSpPr txBox="1"/>
            <p:nvPr/>
          </p:nvSpPr>
          <p:spPr>
            <a:xfrm>
              <a:off x="335920" y="3313798"/>
              <a:ext cx="21765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marriage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FC7C68-2787-5286-74B4-7163C4AD1594}"/>
                </a:ext>
              </a:extLst>
            </p:cNvPr>
            <p:cNvSpPr txBox="1"/>
            <p:nvPr/>
          </p:nvSpPr>
          <p:spPr>
            <a:xfrm>
              <a:off x="335920" y="3952315"/>
              <a:ext cx="217653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</a:rPr>
                <a:t>correct negative energy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19281F-0C31-20FC-52D1-4C7A5708CD40}"/>
                </a:ext>
              </a:extLst>
            </p:cNvPr>
            <p:cNvSpPr txBox="1"/>
            <p:nvPr/>
          </p:nvSpPr>
          <p:spPr>
            <a:xfrm>
              <a:off x="342017" y="5685916"/>
              <a:ext cx="21765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700"/>
                <a:t>vigilantes</a:t>
              </a:r>
              <a:endParaRPr lang="en-GB" sz="1700" dirty="0"/>
            </a:p>
          </p:txBody>
        </p:sp>
      </p:grpSp>
      <p:sp>
        <p:nvSpPr>
          <p:cNvPr id="19" name="Flowchart: Punched Tape 18">
            <a:extLst>
              <a:ext uri="{FF2B5EF4-FFF2-40B4-BE49-F238E27FC236}">
                <a16:creationId xmlns:a16="http://schemas.microsoft.com/office/drawing/2014/main" id="{3518B50C-F86B-DAA5-F2B3-CD447F79710C}"/>
              </a:ext>
            </a:extLst>
          </p:cNvPr>
          <p:cNvSpPr/>
          <p:nvPr/>
        </p:nvSpPr>
        <p:spPr>
          <a:xfrm>
            <a:off x="8293491" y="549900"/>
            <a:ext cx="1505712" cy="496825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9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2B4928-9FDE-E029-4E7B-9417D4E4DAC6}"/>
              </a:ext>
            </a:extLst>
          </p:cNvPr>
          <p:cNvSpPr/>
          <p:nvPr/>
        </p:nvSpPr>
        <p:spPr>
          <a:xfrm>
            <a:off x="0" y="2606040"/>
            <a:ext cx="9070848" cy="4389120"/>
          </a:xfrm>
          <a:prstGeom prst="rect">
            <a:avLst/>
          </a:prstGeom>
          <a:solidFill>
            <a:srgbClr val="E9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F11992-9DBC-CAD6-A7A7-C211BBCB7B3C}"/>
              </a:ext>
            </a:extLst>
          </p:cNvPr>
          <p:cNvSpPr/>
          <p:nvPr/>
        </p:nvSpPr>
        <p:spPr>
          <a:xfrm>
            <a:off x="-24680" y="-27385"/>
            <a:ext cx="9006840" cy="2633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person looking at a picture of a person&#10;&#10;Description automatically generated">
            <a:extLst>
              <a:ext uri="{FF2B5EF4-FFF2-40B4-BE49-F238E27FC236}">
                <a16:creationId xmlns:a16="http://schemas.microsoft.com/office/drawing/2014/main" id="{74E48394-4C53-263E-EC2F-2B54275E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4111" y="1036712"/>
            <a:ext cx="4844775" cy="2676108"/>
          </a:xfrm>
          <a:prstGeom prst="rect">
            <a:avLst/>
          </a:prstGeom>
        </p:spPr>
      </p:pic>
      <p:pic>
        <p:nvPicPr>
          <p:cNvPr id="7" name="Picture 6" descr="A person holding a large white and blue blanket&#10;&#10;Description automatically generated">
            <a:extLst>
              <a:ext uri="{FF2B5EF4-FFF2-40B4-BE49-F238E27FC236}">
                <a16:creationId xmlns:a16="http://schemas.microsoft.com/office/drawing/2014/main" id="{D4DEC973-3F4F-23D5-1C17-2E99BED7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392" y="-38423"/>
            <a:ext cx="4703288" cy="6896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8B83CF-5471-5F14-97FC-0BB292CFC381}"/>
              </a:ext>
            </a:extLst>
          </p:cNvPr>
          <p:cNvSpPr txBox="1"/>
          <p:nvPr/>
        </p:nvSpPr>
        <p:spPr>
          <a:xfrm>
            <a:off x="1036668" y="575754"/>
            <a:ext cx="2899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rgbClr val="FF9933"/>
                </a:solidFill>
                <a:effectLst/>
                <a:latin typeface="Google Sans"/>
              </a:rPr>
              <a:t>Hijras</a:t>
            </a:r>
            <a:endParaRPr lang="en-GB" sz="3600" b="1" dirty="0">
              <a:solidFill>
                <a:srgbClr val="FF99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0554C-B23B-39AD-6402-3ACB2E48CC56}"/>
              </a:ext>
            </a:extLst>
          </p:cNvPr>
          <p:cNvSpPr txBox="1"/>
          <p:nvPr/>
        </p:nvSpPr>
        <p:spPr>
          <a:xfrm>
            <a:off x="1025678" y="3147933"/>
            <a:ext cx="31981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Hijras are often born male but look and dress in traditionally feminine ways</a:t>
            </a:r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endParaRPr lang="en-GB" b="0" i="0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Many, but not all, choose to undergo a castration ceremony, removing their male genitalia as an offering to Hindu goddess </a:t>
            </a:r>
            <a:r>
              <a:rPr lang="en-GB" b="0" i="0" dirty="0" err="1">
                <a:solidFill>
                  <a:srgbClr val="4D5156"/>
                </a:solidFill>
                <a:effectLst/>
                <a:latin typeface="Google Sans"/>
              </a:rPr>
              <a:t>Bahuchara</a:t>
            </a:r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 Mata</a:t>
            </a:r>
          </a:p>
          <a:p>
            <a:endParaRPr lang="en-GB" dirty="0">
              <a:solidFill>
                <a:srgbClr val="4D5156"/>
              </a:solidFill>
              <a:latin typeface="Google Sans"/>
            </a:endParaRPr>
          </a:p>
          <a:p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Other hijras are born intersex</a:t>
            </a:r>
            <a:endParaRPr lang="en-GB" dirty="0"/>
          </a:p>
        </p:txBody>
      </p:sp>
      <p:pic>
        <p:nvPicPr>
          <p:cNvPr id="9" name="Picture 8" descr="A painting of a person sitting on a rooster&#10;&#10;Description automatically generated">
            <a:extLst>
              <a:ext uri="{FF2B5EF4-FFF2-40B4-BE49-F238E27FC236}">
                <a16:creationId xmlns:a16="http://schemas.microsoft.com/office/drawing/2014/main" id="{750C2C67-2B0F-309D-0BCF-E9960D566E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44" y="4282003"/>
            <a:ext cx="2144948" cy="25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914</Words>
  <Application>Microsoft Office PowerPoint</Application>
  <PresentationFormat>Widescreen</PresentationFormat>
  <Paragraphs>121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jb</dc:creator>
  <cp:lastModifiedBy>Navinbhai Patel</cp:lastModifiedBy>
  <cp:revision>141</cp:revision>
  <dcterms:created xsi:type="dcterms:W3CDTF">2023-10-02T05:59:18Z</dcterms:created>
  <dcterms:modified xsi:type="dcterms:W3CDTF">2024-07-15T10:31:24Z</dcterms:modified>
</cp:coreProperties>
</file>